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61" r:id="rId2"/>
    <p:sldId id="268" r:id="rId3"/>
    <p:sldId id="269" r:id="rId4"/>
    <p:sldId id="270" r:id="rId5"/>
    <p:sldId id="271" r:id="rId6"/>
    <p:sldId id="276" r:id="rId7"/>
    <p:sldId id="290" r:id="rId8"/>
    <p:sldId id="284" r:id="rId9"/>
    <p:sldId id="286" r:id="rId10"/>
    <p:sldId id="287" r:id="rId11"/>
    <p:sldId id="281" r:id="rId12"/>
    <p:sldId id="283" r:id="rId13"/>
    <p:sldId id="289" r:id="rId14"/>
    <p:sldId id="291" r:id="rId15"/>
    <p:sldId id="26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004799"/>
    <a:srgbClr val="1883C3"/>
    <a:srgbClr val="DEEBF7"/>
    <a:srgbClr val="61AADF"/>
    <a:srgbClr val="004A6F"/>
    <a:srgbClr val="704D00"/>
    <a:srgbClr val="FFAE00"/>
    <a:srgbClr val="96DCE8"/>
    <a:srgbClr val="FFAF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409" autoAdjust="0"/>
    <p:restoredTop sz="93113" autoAdjust="0"/>
  </p:normalViewPr>
  <p:slideViewPr>
    <p:cSldViewPr snapToGrid="0">
      <p:cViewPr varScale="1">
        <p:scale>
          <a:sx n="72" d="100"/>
          <a:sy n="72" d="100"/>
        </p:scale>
        <p:origin x="48" y="6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F00F81-E69D-4A44-B028-3C18FC6BD940}" type="doc">
      <dgm:prSet loTypeId="urn:microsoft.com/office/officeart/2008/layout/RadialCluster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B9AECCD-78E0-41A3-935B-B20D272A64A5}">
      <dgm:prSet phldrT="[Text]"/>
      <dgm:spPr>
        <a:solidFill>
          <a:srgbClr val="FF9900"/>
        </a:solidFill>
        <a:ln>
          <a:solidFill>
            <a:srgbClr val="ED7D2F"/>
          </a:solidFill>
        </a:ln>
      </dgm:spPr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Ingestion Portal</a:t>
          </a:r>
        </a:p>
      </dgm:t>
    </dgm:pt>
    <dgm:pt modelId="{175633EE-A4BC-4931-8624-B87ECA2D950B}" type="parTrans" cxnId="{57537FEB-1EAB-4740-BEA7-77ACAD23AEEA}">
      <dgm:prSet/>
      <dgm:spPr/>
      <dgm:t>
        <a:bodyPr/>
        <a:lstStyle/>
        <a:p>
          <a:endParaRPr lang="en-US"/>
        </a:p>
      </dgm:t>
    </dgm:pt>
    <dgm:pt modelId="{1ADDB975-477D-4BF4-9286-811978E1D02F}" type="sibTrans" cxnId="{57537FEB-1EAB-4740-BEA7-77ACAD23AEEA}">
      <dgm:prSet/>
      <dgm:spPr/>
      <dgm:t>
        <a:bodyPr/>
        <a:lstStyle/>
        <a:p>
          <a:endParaRPr lang="en-US"/>
        </a:p>
      </dgm:t>
    </dgm:pt>
    <dgm:pt modelId="{0436E005-CB5B-4B2E-8007-5B51F5CAA672}">
      <dgm:prSet phldrT="[Text]" custT="1"/>
      <dgm:spPr>
        <a:solidFill>
          <a:srgbClr val="0099CC"/>
        </a:solidFill>
      </dgm:spPr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Bathymetry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B9C791-99B4-45BA-AF69-77CEC6B1CF36}" type="parTrans" cxnId="{F9916C38-219B-41E0-8962-F695DD6A573A}">
      <dgm:prSet/>
      <dgm:spPr>
        <a:ln w="25400">
          <a:solidFill>
            <a:srgbClr val="FF9900"/>
          </a:solidFill>
        </a:ln>
      </dgm:spPr>
      <dgm:t>
        <a:bodyPr/>
        <a:lstStyle/>
        <a:p>
          <a:endParaRPr lang="en-US"/>
        </a:p>
      </dgm:t>
    </dgm:pt>
    <dgm:pt modelId="{B4E41506-9292-4AEA-A65B-8B5ECABFBF09}" type="sibTrans" cxnId="{F9916C38-219B-41E0-8962-F695DD6A573A}">
      <dgm:prSet/>
      <dgm:spPr/>
      <dgm:t>
        <a:bodyPr/>
        <a:lstStyle/>
        <a:p>
          <a:endParaRPr lang="en-US"/>
        </a:p>
      </dgm:t>
    </dgm:pt>
    <dgm:pt modelId="{B6543076-CA4C-49FD-9154-297459DAAC8A}">
      <dgm:prSet phldrT="[Text]"/>
      <dgm:spPr>
        <a:solidFill>
          <a:srgbClr val="009999"/>
        </a:solidFill>
      </dgm:spPr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Biology</a:t>
          </a:r>
        </a:p>
      </dgm:t>
    </dgm:pt>
    <dgm:pt modelId="{5B45B33D-0F73-4195-9C4D-12D243B85BC5}" type="parTrans" cxnId="{4E482341-C357-44FC-98E6-25CEC0207F56}">
      <dgm:prSet/>
      <dgm:spPr>
        <a:ln w="25400">
          <a:solidFill>
            <a:srgbClr val="FF9900"/>
          </a:solidFill>
        </a:ln>
      </dgm:spPr>
      <dgm:t>
        <a:bodyPr/>
        <a:lstStyle/>
        <a:p>
          <a:endParaRPr lang="en-US"/>
        </a:p>
      </dgm:t>
    </dgm:pt>
    <dgm:pt modelId="{B9FF935D-CE4B-4113-97E8-EF0EBD9FF1FE}" type="sibTrans" cxnId="{4E482341-C357-44FC-98E6-25CEC0207F56}">
      <dgm:prSet/>
      <dgm:spPr/>
      <dgm:t>
        <a:bodyPr/>
        <a:lstStyle/>
        <a:p>
          <a:endParaRPr lang="en-US"/>
        </a:p>
      </dgm:t>
    </dgm:pt>
    <dgm:pt modelId="{808CC6EE-5080-4B41-AD9C-E5ADB25DFBA9}">
      <dgm:prSet phldrT="[Text]"/>
      <dgm:spPr>
        <a:solidFill>
          <a:srgbClr val="00CC99"/>
        </a:solidFill>
        <a:ln>
          <a:solidFill>
            <a:srgbClr val="33CC33"/>
          </a:solidFill>
        </a:ln>
      </dgm:spPr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Seabed Habitats</a:t>
          </a:r>
        </a:p>
      </dgm:t>
    </dgm:pt>
    <dgm:pt modelId="{2E070D22-5B00-464A-B311-64EE86A93DA2}" type="parTrans" cxnId="{33C983DE-1E38-4A4D-9F78-8D10AF8B8676}">
      <dgm:prSet/>
      <dgm:spPr>
        <a:ln w="25400">
          <a:solidFill>
            <a:srgbClr val="FF9900"/>
          </a:solidFill>
        </a:ln>
      </dgm:spPr>
      <dgm:t>
        <a:bodyPr/>
        <a:lstStyle/>
        <a:p>
          <a:endParaRPr lang="en-US"/>
        </a:p>
      </dgm:t>
    </dgm:pt>
    <dgm:pt modelId="{5DB3D391-1B23-4E37-BEFA-A20D4C29CF13}" type="sibTrans" cxnId="{33C983DE-1E38-4A4D-9F78-8D10AF8B8676}">
      <dgm:prSet/>
      <dgm:spPr/>
      <dgm:t>
        <a:bodyPr/>
        <a:lstStyle/>
        <a:p>
          <a:endParaRPr lang="en-US"/>
        </a:p>
      </dgm:t>
    </dgm:pt>
    <dgm:pt modelId="{256EDD32-AE4A-4164-B868-5FB8067916F5}">
      <dgm:prSet phldrT="[Text]"/>
      <dgm:spPr>
        <a:solidFill>
          <a:srgbClr val="A50021"/>
        </a:solidFill>
      </dgm:spPr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Human Activities</a:t>
          </a:r>
        </a:p>
      </dgm:t>
    </dgm:pt>
    <dgm:pt modelId="{1F79EC02-B8DA-413A-9692-E59D47A89613}" type="parTrans" cxnId="{B7F8151D-1F55-4F98-9E7E-B835F8037438}">
      <dgm:prSet/>
      <dgm:spPr>
        <a:ln w="25400">
          <a:solidFill>
            <a:srgbClr val="FF9900"/>
          </a:solidFill>
        </a:ln>
      </dgm:spPr>
      <dgm:t>
        <a:bodyPr/>
        <a:lstStyle/>
        <a:p>
          <a:endParaRPr lang="en-US"/>
        </a:p>
      </dgm:t>
    </dgm:pt>
    <dgm:pt modelId="{558E683D-617B-4ADD-A59E-8B5B29DCD77E}" type="sibTrans" cxnId="{B7F8151D-1F55-4F98-9E7E-B835F8037438}">
      <dgm:prSet/>
      <dgm:spPr/>
      <dgm:t>
        <a:bodyPr/>
        <a:lstStyle/>
        <a:p>
          <a:endParaRPr lang="en-US"/>
        </a:p>
      </dgm:t>
    </dgm:pt>
    <dgm:pt modelId="{C66A8E21-3B4D-4FA9-9714-0F66BCF5A016}">
      <dgm:prSet phldrT="[Text]" custT="1"/>
      <dgm:spPr>
        <a:solidFill>
          <a:srgbClr val="FFCC00"/>
        </a:solidFill>
      </dgm:spPr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Chemistry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D45534-913D-4854-BAE6-816FC5935FC2}" type="parTrans" cxnId="{32A4B644-DE0E-44C0-B7D9-4F79A365221E}">
      <dgm:prSet/>
      <dgm:spPr>
        <a:ln w="25400">
          <a:solidFill>
            <a:srgbClr val="FF9900"/>
          </a:solidFill>
        </a:ln>
      </dgm:spPr>
      <dgm:t>
        <a:bodyPr/>
        <a:lstStyle/>
        <a:p>
          <a:endParaRPr lang="en-US"/>
        </a:p>
      </dgm:t>
    </dgm:pt>
    <dgm:pt modelId="{75AE9470-183F-47D4-9050-47CF54917503}" type="sibTrans" cxnId="{32A4B644-DE0E-44C0-B7D9-4F79A365221E}">
      <dgm:prSet/>
      <dgm:spPr/>
      <dgm:t>
        <a:bodyPr/>
        <a:lstStyle/>
        <a:p>
          <a:endParaRPr lang="en-US"/>
        </a:p>
      </dgm:t>
    </dgm:pt>
    <dgm:pt modelId="{1593F36C-20F1-4418-AD0B-A466ED1C93CE}">
      <dgm:prSet phldrT="[Text]"/>
      <dgm:spPr>
        <a:solidFill>
          <a:srgbClr val="BF9000"/>
        </a:solidFill>
      </dgm:spPr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Geology</a:t>
          </a:r>
        </a:p>
      </dgm:t>
    </dgm:pt>
    <dgm:pt modelId="{89E4AEBB-E45F-475C-B1D9-1B5D226C05E8}" type="parTrans" cxnId="{848A21CF-6592-406E-B1E3-6F5312BF01FC}">
      <dgm:prSet/>
      <dgm:spPr>
        <a:ln w="25400">
          <a:solidFill>
            <a:srgbClr val="FF9900"/>
          </a:solidFill>
        </a:ln>
      </dgm:spPr>
      <dgm:t>
        <a:bodyPr/>
        <a:lstStyle/>
        <a:p>
          <a:endParaRPr lang="en-US"/>
        </a:p>
      </dgm:t>
    </dgm:pt>
    <dgm:pt modelId="{7FB7B65F-B9F9-490E-B72D-8CFB23804186}" type="sibTrans" cxnId="{848A21CF-6592-406E-B1E3-6F5312BF01FC}">
      <dgm:prSet/>
      <dgm:spPr/>
      <dgm:t>
        <a:bodyPr/>
        <a:lstStyle/>
        <a:p>
          <a:endParaRPr lang="en-US"/>
        </a:p>
      </dgm:t>
    </dgm:pt>
    <dgm:pt modelId="{AB711B51-4A07-4F31-A3DD-B1973F50642F}">
      <dgm:prSet/>
      <dgm:spPr>
        <a:solidFill>
          <a:srgbClr val="8497B0"/>
        </a:solidFill>
      </dgm:spPr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Physics</a:t>
          </a:r>
        </a:p>
      </dgm:t>
    </dgm:pt>
    <dgm:pt modelId="{70A71E68-D184-47B1-8E4F-692DC2A637EC}" type="parTrans" cxnId="{E5ADA81F-1216-462C-82B8-269956BE6836}">
      <dgm:prSet/>
      <dgm:spPr>
        <a:ln w="25400">
          <a:solidFill>
            <a:srgbClr val="FF9900"/>
          </a:solidFill>
        </a:ln>
      </dgm:spPr>
      <dgm:t>
        <a:bodyPr/>
        <a:lstStyle/>
        <a:p>
          <a:endParaRPr lang="en-US"/>
        </a:p>
      </dgm:t>
    </dgm:pt>
    <dgm:pt modelId="{1B0EFCA2-E06B-4B3B-BB7D-78CA9F295101}" type="sibTrans" cxnId="{E5ADA81F-1216-462C-82B8-269956BE6836}">
      <dgm:prSet/>
      <dgm:spPr/>
      <dgm:t>
        <a:bodyPr/>
        <a:lstStyle/>
        <a:p>
          <a:endParaRPr lang="en-US"/>
        </a:p>
      </dgm:t>
    </dgm:pt>
    <dgm:pt modelId="{26E7470C-062E-4C8E-84F7-8B240BF6C5A9}" type="pres">
      <dgm:prSet presAssocID="{97F00F81-E69D-4A44-B028-3C18FC6BD94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1B41CE01-7FCE-41D1-B46C-3E61D372D072}" type="pres">
      <dgm:prSet presAssocID="{8B9AECCD-78E0-41A3-935B-B20D272A64A5}" presName="singleCycle" presStyleCnt="0"/>
      <dgm:spPr/>
    </dgm:pt>
    <dgm:pt modelId="{7D5F3ED9-697C-4F66-907C-8000CD0B9CB1}" type="pres">
      <dgm:prSet presAssocID="{8B9AECCD-78E0-41A3-935B-B20D272A64A5}" presName="singleCenter" presStyleLbl="node1" presStyleIdx="0" presStyleCnt="8">
        <dgm:presLayoutVars>
          <dgm:chMax val="7"/>
          <dgm:chPref val="7"/>
        </dgm:presLayoutVars>
      </dgm:prSet>
      <dgm:spPr/>
    </dgm:pt>
    <dgm:pt modelId="{ED2CC6BB-0268-43A7-A7A8-153B7E6D186F}" type="pres">
      <dgm:prSet presAssocID="{7CB9C791-99B4-45BA-AF69-77CEC6B1CF36}" presName="Name56" presStyleLbl="parChTrans1D2" presStyleIdx="0" presStyleCnt="7"/>
      <dgm:spPr/>
    </dgm:pt>
    <dgm:pt modelId="{DBE8594D-A84D-4A24-AE66-98CD7E15153F}" type="pres">
      <dgm:prSet presAssocID="{0436E005-CB5B-4B2E-8007-5B51F5CAA672}" presName="text0" presStyleLbl="node1" presStyleIdx="1" presStyleCnt="8">
        <dgm:presLayoutVars>
          <dgm:bulletEnabled val="1"/>
        </dgm:presLayoutVars>
      </dgm:prSet>
      <dgm:spPr/>
    </dgm:pt>
    <dgm:pt modelId="{3ED1163F-3A22-4C43-9970-81821D21F695}" type="pres">
      <dgm:prSet presAssocID="{5B45B33D-0F73-4195-9C4D-12D243B85BC5}" presName="Name56" presStyleLbl="parChTrans1D2" presStyleIdx="1" presStyleCnt="7"/>
      <dgm:spPr/>
    </dgm:pt>
    <dgm:pt modelId="{C868D957-7B8D-4509-8ED2-DEFB25B02108}" type="pres">
      <dgm:prSet presAssocID="{B6543076-CA4C-49FD-9154-297459DAAC8A}" presName="text0" presStyleLbl="node1" presStyleIdx="2" presStyleCnt="8">
        <dgm:presLayoutVars>
          <dgm:bulletEnabled val="1"/>
        </dgm:presLayoutVars>
      </dgm:prSet>
      <dgm:spPr/>
    </dgm:pt>
    <dgm:pt modelId="{06E5CC04-EC73-4F12-9B4C-9DDA830D7275}" type="pres">
      <dgm:prSet presAssocID="{2E070D22-5B00-464A-B311-64EE86A93DA2}" presName="Name56" presStyleLbl="parChTrans1D2" presStyleIdx="2" presStyleCnt="7"/>
      <dgm:spPr/>
    </dgm:pt>
    <dgm:pt modelId="{EB2E916A-AC4C-44C8-A365-FAEA64915162}" type="pres">
      <dgm:prSet presAssocID="{808CC6EE-5080-4B41-AD9C-E5ADB25DFBA9}" presName="text0" presStyleLbl="node1" presStyleIdx="3" presStyleCnt="8">
        <dgm:presLayoutVars>
          <dgm:bulletEnabled val="1"/>
        </dgm:presLayoutVars>
      </dgm:prSet>
      <dgm:spPr/>
    </dgm:pt>
    <dgm:pt modelId="{82A1E368-BE6F-4990-AC7F-17A2450FAE7D}" type="pres">
      <dgm:prSet presAssocID="{1F79EC02-B8DA-413A-9692-E59D47A89613}" presName="Name56" presStyleLbl="parChTrans1D2" presStyleIdx="3" presStyleCnt="7"/>
      <dgm:spPr/>
    </dgm:pt>
    <dgm:pt modelId="{9ABBEE62-0993-4EDF-BD48-F53708073828}" type="pres">
      <dgm:prSet presAssocID="{256EDD32-AE4A-4164-B868-5FB8067916F5}" presName="text0" presStyleLbl="node1" presStyleIdx="4" presStyleCnt="8">
        <dgm:presLayoutVars>
          <dgm:bulletEnabled val="1"/>
        </dgm:presLayoutVars>
      </dgm:prSet>
      <dgm:spPr/>
    </dgm:pt>
    <dgm:pt modelId="{23C0D9DD-E562-4F4A-B35B-7A5A615A427B}" type="pres">
      <dgm:prSet presAssocID="{70A71E68-D184-47B1-8E4F-692DC2A637EC}" presName="Name56" presStyleLbl="parChTrans1D2" presStyleIdx="4" presStyleCnt="7"/>
      <dgm:spPr/>
    </dgm:pt>
    <dgm:pt modelId="{83709C67-EF60-4402-88D3-3A5636A27337}" type="pres">
      <dgm:prSet presAssocID="{AB711B51-4A07-4F31-A3DD-B1973F50642F}" presName="text0" presStyleLbl="node1" presStyleIdx="5" presStyleCnt="8">
        <dgm:presLayoutVars>
          <dgm:bulletEnabled val="1"/>
        </dgm:presLayoutVars>
      </dgm:prSet>
      <dgm:spPr/>
    </dgm:pt>
    <dgm:pt modelId="{5B5F642B-BA70-4453-A54D-EC143AF1B1B5}" type="pres">
      <dgm:prSet presAssocID="{F0D45534-913D-4854-BAE6-816FC5935FC2}" presName="Name56" presStyleLbl="parChTrans1D2" presStyleIdx="5" presStyleCnt="7"/>
      <dgm:spPr/>
    </dgm:pt>
    <dgm:pt modelId="{AADA6F33-65DA-41CF-81D1-040693A8B1D2}" type="pres">
      <dgm:prSet presAssocID="{C66A8E21-3B4D-4FA9-9714-0F66BCF5A016}" presName="text0" presStyleLbl="node1" presStyleIdx="6" presStyleCnt="8">
        <dgm:presLayoutVars>
          <dgm:bulletEnabled val="1"/>
        </dgm:presLayoutVars>
      </dgm:prSet>
      <dgm:spPr/>
    </dgm:pt>
    <dgm:pt modelId="{CDD48D78-27B4-4093-B6ED-066110BC7A5A}" type="pres">
      <dgm:prSet presAssocID="{89E4AEBB-E45F-475C-B1D9-1B5D226C05E8}" presName="Name56" presStyleLbl="parChTrans1D2" presStyleIdx="6" presStyleCnt="7"/>
      <dgm:spPr/>
    </dgm:pt>
    <dgm:pt modelId="{F131E967-4261-4553-AEAF-1CEE0B7338B1}" type="pres">
      <dgm:prSet presAssocID="{1593F36C-20F1-4418-AD0B-A466ED1C93CE}" presName="text0" presStyleLbl="node1" presStyleIdx="7" presStyleCnt="8">
        <dgm:presLayoutVars>
          <dgm:bulletEnabled val="1"/>
        </dgm:presLayoutVars>
      </dgm:prSet>
      <dgm:spPr/>
    </dgm:pt>
  </dgm:ptLst>
  <dgm:cxnLst>
    <dgm:cxn modelId="{D3F19406-9CC3-49C7-A9A0-650057DBD98F}" type="presOf" srcId="{1F79EC02-B8DA-413A-9692-E59D47A89613}" destId="{82A1E368-BE6F-4990-AC7F-17A2450FAE7D}" srcOrd="0" destOrd="0" presId="urn:microsoft.com/office/officeart/2008/layout/RadialCluster"/>
    <dgm:cxn modelId="{F4C38B18-DF74-434A-9589-07693C88F6F7}" type="presOf" srcId="{256EDD32-AE4A-4164-B868-5FB8067916F5}" destId="{9ABBEE62-0993-4EDF-BD48-F53708073828}" srcOrd="0" destOrd="0" presId="urn:microsoft.com/office/officeart/2008/layout/RadialCluster"/>
    <dgm:cxn modelId="{B7F8151D-1F55-4F98-9E7E-B835F8037438}" srcId="{8B9AECCD-78E0-41A3-935B-B20D272A64A5}" destId="{256EDD32-AE4A-4164-B868-5FB8067916F5}" srcOrd="3" destOrd="0" parTransId="{1F79EC02-B8DA-413A-9692-E59D47A89613}" sibTransId="{558E683D-617B-4ADD-A59E-8B5B29DCD77E}"/>
    <dgm:cxn modelId="{E5ADA81F-1216-462C-82B8-269956BE6836}" srcId="{8B9AECCD-78E0-41A3-935B-B20D272A64A5}" destId="{AB711B51-4A07-4F31-A3DD-B1973F50642F}" srcOrd="4" destOrd="0" parTransId="{70A71E68-D184-47B1-8E4F-692DC2A637EC}" sibTransId="{1B0EFCA2-E06B-4B3B-BB7D-78CA9F295101}"/>
    <dgm:cxn modelId="{A6FF2522-E487-4BA9-BB98-C4A799687675}" type="presOf" srcId="{C66A8E21-3B4D-4FA9-9714-0F66BCF5A016}" destId="{AADA6F33-65DA-41CF-81D1-040693A8B1D2}" srcOrd="0" destOrd="0" presId="urn:microsoft.com/office/officeart/2008/layout/RadialCluster"/>
    <dgm:cxn modelId="{F9916C38-219B-41E0-8962-F695DD6A573A}" srcId="{8B9AECCD-78E0-41A3-935B-B20D272A64A5}" destId="{0436E005-CB5B-4B2E-8007-5B51F5CAA672}" srcOrd="0" destOrd="0" parTransId="{7CB9C791-99B4-45BA-AF69-77CEC6B1CF36}" sibTransId="{B4E41506-9292-4AEA-A65B-8B5ECABFBF09}"/>
    <dgm:cxn modelId="{4E482341-C357-44FC-98E6-25CEC0207F56}" srcId="{8B9AECCD-78E0-41A3-935B-B20D272A64A5}" destId="{B6543076-CA4C-49FD-9154-297459DAAC8A}" srcOrd="1" destOrd="0" parTransId="{5B45B33D-0F73-4195-9C4D-12D243B85BC5}" sibTransId="{B9FF935D-CE4B-4113-97E8-EF0EBD9FF1FE}"/>
    <dgm:cxn modelId="{32A4B644-DE0E-44C0-B7D9-4F79A365221E}" srcId="{8B9AECCD-78E0-41A3-935B-B20D272A64A5}" destId="{C66A8E21-3B4D-4FA9-9714-0F66BCF5A016}" srcOrd="5" destOrd="0" parTransId="{F0D45534-913D-4854-BAE6-816FC5935FC2}" sibTransId="{75AE9470-183F-47D4-9050-47CF54917503}"/>
    <dgm:cxn modelId="{FAB1B866-BB84-429E-B9FF-3FB110B6678E}" type="presOf" srcId="{1593F36C-20F1-4418-AD0B-A466ED1C93CE}" destId="{F131E967-4261-4553-AEAF-1CEE0B7338B1}" srcOrd="0" destOrd="0" presId="urn:microsoft.com/office/officeart/2008/layout/RadialCluster"/>
    <dgm:cxn modelId="{9733987E-E669-4438-9531-E1514D1336D5}" type="presOf" srcId="{B6543076-CA4C-49FD-9154-297459DAAC8A}" destId="{C868D957-7B8D-4509-8ED2-DEFB25B02108}" srcOrd="0" destOrd="0" presId="urn:microsoft.com/office/officeart/2008/layout/RadialCluster"/>
    <dgm:cxn modelId="{FFA24999-1E23-4B78-8A78-AF769AE206B0}" type="presOf" srcId="{5B45B33D-0F73-4195-9C4D-12D243B85BC5}" destId="{3ED1163F-3A22-4C43-9970-81821D21F695}" srcOrd="0" destOrd="0" presId="urn:microsoft.com/office/officeart/2008/layout/RadialCluster"/>
    <dgm:cxn modelId="{B5A45199-F1B0-461D-80D4-2CE34430D87F}" type="presOf" srcId="{2E070D22-5B00-464A-B311-64EE86A93DA2}" destId="{06E5CC04-EC73-4F12-9B4C-9DDA830D7275}" srcOrd="0" destOrd="0" presId="urn:microsoft.com/office/officeart/2008/layout/RadialCluster"/>
    <dgm:cxn modelId="{B5B438A9-AFB2-4CA7-8FFF-EBFE83A9655A}" type="presOf" srcId="{89E4AEBB-E45F-475C-B1D9-1B5D226C05E8}" destId="{CDD48D78-27B4-4093-B6ED-066110BC7A5A}" srcOrd="0" destOrd="0" presId="urn:microsoft.com/office/officeart/2008/layout/RadialCluster"/>
    <dgm:cxn modelId="{0A07B7B0-4D1F-4145-A181-1E290D13767D}" type="presOf" srcId="{0436E005-CB5B-4B2E-8007-5B51F5CAA672}" destId="{DBE8594D-A84D-4A24-AE66-98CD7E15153F}" srcOrd="0" destOrd="0" presId="urn:microsoft.com/office/officeart/2008/layout/RadialCluster"/>
    <dgm:cxn modelId="{9119E5B0-5F7B-43BE-B89A-4DC5DFCC1D10}" type="presOf" srcId="{97F00F81-E69D-4A44-B028-3C18FC6BD940}" destId="{26E7470C-062E-4C8E-84F7-8B240BF6C5A9}" srcOrd="0" destOrd="0" presId="urn:microsoft.com/office/officeart/2008/layout/RadialCluster"/>
    <dgm:cxn modelId="{DE53F6B4-C9CD-4DB5-A1D9-E32B3128F653}" type="presOf" srcId="{70A71E68-D184-47B1-8E4F-692DC2A637EC}" destId="{23C0D9DD-E562-4F4A-B35B-7A5A615A427B}" srcOrd="0" destOrd="0" presId="urn:microsoft.com/office/officeart/2008/layout/RadialCluster"/>
    <dgm:cxn modelId="{2AD428B5-6595-4F89-9E60-08F9A9460537}" type="presOf" srcId="{808CC6EE-5080-4B41-AD9C-E5ADB25DFBA9}" destId="{EB2E916A-AC4C-44C8-A365-FAEA64915162}" srcOrd="0" destOrd="0" presId="urn:microsoft.com/office/officeart/2008/layout/RadialCluster"/>
    <dgm:cxn modelId="{EDD771C7-486D-40FB-B105-F5148EDD1B75}" type="presOf" srcId="{AB711B51-4A07-4F31-A3DD-B1973F50642F}" destId="{83709C67-EF60-4402-88D3-3A5636A27337}" srcOrd="0" destOrd="0" presId="urn:microsoft.com/office/officeart/2008/layout/RadialCluster"/>
    <dgm:cxn modelId="{848A21CF-6592-406E-B1E3-6F5312BF01FC}" srcId="{8B9AECCD-78E0-41A3-935B-B20D272A64A5}" destId="{1593F36C-20F1-4418-AD0B-A466ED1C93CE}" srcOrd="6" destOrd="0" parTransId="{89E4AEBB-E45F-475C-B1D9-1B5D226C05E8}" sibTransId="{7FB7B65F-B9F9-490E-B72D-8CFB23804186}"/>
    <dgm:cxn modelId="{D58817D5-A18D-45E5-9C94-3D832EF625EB}" type="presOf" srcId="{7CB9C791-99B4-45BA-AF69-77CEC6B1CF36}" destId="{ED2CC6BB-0268-43A7-A7A8-153B7E6D186F}" srcOrd="0" destOrd="0" presId="urn:microsoft.com/office/officeart/2008/layout/RadialCluster"/>
    <dgm:cxn modelId="{D49167DB-DD6D-4BAE-B409-22557E71DF61}" type="presOf" srcId="{8B9AECCD-78E0-41A3-935B-B20D272A64A5}" destId="{7D5F3ED9-697C-4F66-907C-8000CD0B9CB1}" srcOrd="0" destOrd="0" presId="urn:microsoft.com/office/officeart/2008/layout/RadialCluster"/>
    <dgm:cxn modelId="{33C983DE-1E38-4A4D-9F78-8D10AF8B8676}" srcId="{8B9AECCD-78E0-41A3-935B-B20D272A64A5}" destId="{808CC6EE-5080-4B41-AD9C-E5ADB25DFBA9}" srcOrd="2" destOrd="0" parTransId="{2E070D22-5B00-464A-B311-64EE86A93DA2}" sibTransId="{5DB3D391-1B23-4E37-BEFA-A20D4C29CF13}"/>
    <dgm:cxn modelId="{57537FEB-1EAB-4740-BEA7-77ACAD23AEEA}" srcId="{97F00F81-E69D-4A44-B028-3C18FC6BD940}" destId="{8B9AECCD-78E0-41A3-935B-B20D272A64A5}" srcOrd="0" destOrd="0" parTransId="{175633EE-A4BC-4931-8624-B87ECA2D950B}" sibTransId="{1ADDB975-477D-4BF4-9286-811978E1D02F}"/>
    <dgm:cxn modelId="{8AF922FA-0C93-4C44-BA36-9D8123E70BA3}" type="presOf" srcId="{F0D45534-913D-4854-BAE6-816FC5935FC2}" destId="{5B5F642B-BA70-4453-A54D-EC143AF1B1B5}" srcOrd="0" destOrd="0" presId="urn:microsoft.com/office/officeart/2008/layout/RadialCluster"/>
    <dgm:cxn modelId="{00C18BE5-746B-43D3-B23C-123FC816E8C9}" type="presParOf" srcId="{26E7470C-062E-4C8E-84F7-8B240BF6C5A9}" destId="{1B41CE01-7FCE-41D1-B46C-3E61D372D072}" srcOrd="0" destOrd="0" presId="urn:microsoft.com/office/officeart/2008/layout/RadialCluster"/>
    <dgm:cxn modelId="{3BE28C72-D752-463F-BCCD-7EE99B99DA38}" type="presParOf" srcId="{1B41CE01-7FCE-41D1-B46C-3E61D372D072}" destId="{7D5F3ED9-697C-4F66-907C-8000CD0B9CB1}" srcOrd="0" destOrd="0" presId="urn:microsoft.com/office/officeart/2008/layout/RadialCluster"/>
    <dgm:cxn modelId="{6C22B817-D4BF-429A-857E-927ACF6B3CDE}" type="presParOf" srcId="{1B41CE01-7FCE-41D1-B46C-3E61D372D072}" destId="{ED2CC6BB-0268-43A7-A7A8-153B7E6D186F}" srcOrd="1" destOrd="0" presId="urn:microsoft.com/office/officeart/2008/layout/RadialCluster"/>
    <dgm:cxn modelId="{0CF72634-777D-4AF1-A650-C4446DB5169B}" type="presParOf" srcId="{1B41CE01-7FCE-41D1-B46C-3E61D372D072}" destId="{DBE8594D-A84D-4A24-AE66-98CD7E15153F}" srcOrd="2" destOrd="0" presId="urn:microsoft.com/office/officeart/2008/layout/RadialCluster"/>
    <dgm:cxn modelId="{D91C8E03-DFCD-4E7B-9B08-34CCD5A89F69}" type="presParOf" srcId="{1B41CE01-7FCE-41D1-B46C-3E61D372D072}" destId="{3ED1163F-3A22-4C43-9970-81821D21F695}" srcOrd="3" destOrd="0" presId="urn:microsoft.com/office/officeart/2008/layout/RadialCluster"/>
    <dgm:cxn modelId="{B33BACFD-9276-4B9B-A247-CC2525DF550B}" type="presParOf" srcId="{1B41CE01-7FCE-41D1-B46C-3E61D372D072}" destId="{C868D957-7B8D-4509-8ED2-DEFB25B02108}" srcOrd="4" destOrd="0" presId="urn:microsoft.com/office/officeart/2008/layout/RadialCluster"/>
    <dgm:cxn modelId="{23F52B68-5163-4FC1-924F-BCF7E91D50F8}" type="presParOf" srcId="{1B41CE01-7FCE-41D1-B46C-3E61D372D072}" destId="{06E5CC04-EC73-4F12-9B4C-9DDA830D7275}" srcOrd="5" destOrd="0" presId="urn:microsoft.com/office/officeart/2008/layout/RadialCluster"/>
    <dgm:cxn modelId="{32F6AA0D-50C9-44C1-A92E-8AC281C1D743}" type="presParOf" srcId="{1B41CE01-7FCE-41D1-B46C-3E61D372D072}" destId="{EB2E916A-AC4C-44C8-A365-FAEA64915162}" srcOrd="6" destOrd="0" presId="urn:microsoft.com/office/officeart/2008/layout/RadialCluster"/>
    <dgm:cxn modelId="{3A6819C2-0A38-412B-B82F-ACD2EE9A3D5B}" type="presParOf" srcId="{1B41CE01-7FCE-41D1-B46C-3E61D372D072}" destId="{82A1E368-BE6F-4990-AC7F-17A2450FAE7D}" srcOrd="7" destOrd="0" presId="urn:microsoft.com/office/officeart/2008/layout/RadialCluster"/>
    <dgm:cxn modelId="{FF0F8CA9-83E4-438F-82EA-150F6D17CAA8}" type="presParOf" srcId="{1B41CE01-7FCE-41D1-B46C-3E61D372D072}" destId="{9ABBEE62-0993-4EDF-BD48-F53708073828}" srcOrd="8" destOrd="0" presId="urn:microsoft.com/office/officeart/2008/layout/RadialCluster"/>
    <dgm:cxn modelId="{684E01FA-F43E-4A9F-9B38-D0D008DA3A6A}" type="presParOf" srcId="{1B41CE01-7FCE-41D1-B46C-3E61D372D072}" destId="{23C0D9DD-E562-4F4A-B35B-7A5A615A427B}" srcOrd="9" destOrd="0" presId="urn:microsoft.com/office/officeart/2008/layout/RadialCluster"/>
    <dgm:cxn modelId="{5E275FC4-C3D1-494B-B54A-8C8D90E20DD7}" type="presParOf" srcId="{1B41CE01-7FCE-41D1-B46C-3E61D372D072}" destId="{83709C67-EF60-4402-88D3-3A5636A27337}" srcOrd="10" destOrd="0" presId="urn:microsoft.com/office/officeart/2008/layout/RadialCluster"/>
    <dgm:cxn modelId="{6AB1E697-53A7-4E98-BA35-B8B83FDBB085}" type="presParOf" srcId="{1B41CE01-7FCE-41D1-B46C-3E61D372D072}" destId="{5B5F642B-BA70-4453-A54D-EC143AF1B1B5}" srcOrd="11" destOrd="0" presId="urn:microsoft.com/office/officeart/2008/layout/RadialCluster"/>
    <dgm:cxn modelId="{0A0C6C83-F847-49DF-BE3C-ACF17E7D7583}" type="presParOf" srcId="{1B41CE01-7FCE-41D1-B46C-3E61D372D072}" destId="{AADA6F33-65DA-41CF-81D1-040693A8B1D2}" srcOrd="12" destOrd="0" presId="urn:microsoft.com/office/officeart/2008/layout/RadialCluster"/>
    <dgm:cxn modelId="{697CE877-5E4D-445B-9C55-14C304E8D35C}" type="presParOf" srcId="{1B41CE01-7FCE-41D1-B46C-3E61D372D072}" destId="{CDD48D78-27B4-4093-B6ED-066110BC7A5A}" srcOrd="13" destOrd="0" presId="urn:microsoft.com/office/officeart/2008/layout/RadialCluster"/>
    <dgm:cxn modelId="{FD9E85F0-F254-4C0F-9AB5-14FF50EE08B6}" type="presParOf" srcId="{1B41CE01-7FCE-41D1-B46C-3E61D372D072}" destId="{F131E967-4261-4553-AEAF-1CEE0B7338B1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5F3ED9-697C-4F66-907C-8000CD0B9CB1}">
      <dsp:nvSpPr>
        <dsp:cNvPr id="0" name=""/>
        <dsp:cNvSpPr/>
      </dsp:nvSpPr>
      <dsp:spPr>
        <a:xfrm>
          <a:off x="2364832" y="1591626"/>
          <a:ext cx="1289514" cy="1289514"/>
        </a:xfrm>
        <a:prstGeom prst="roundRect">
          <a:avLst/>
        </a:prstGeom>
        <a:solidFill>
          <a:srgbClr val="FF9900"/>
        </a:solidFill>
        <a:ln w="12700" cap="flat" cmpd="sng" algn="ctr">
          <a:solidFill>
            <a:srgbClr val="ED7D2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Ingestion Portal</a:t>
          </a:r>
        </a:p>
      </dsp:txBody>
      <dsp:txXfrm>
        <a:off x="2427781" y="1654575"/>
        <a:ext cx="1163616" cy="1163616"/>
      </dsp:txXfrm>
    </dsp:sp>
    <dsp:sp modelId="{ED2CC6BB-0268-43A7-A7A8-153B7E6D186F}">
      <dsp:nvSpPr>
        <dsp:cNvPr id="0" name=""/>
        <dsp:cNvSpPr/>
      </dsp:nvSpPr>
      <dsp:spPr>
        <a:xfrm rot="16200000">
          <a:off x="2667507" y="1249543"/>
          <a:ext cx="68416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84164" y="0"/>
              </a:lnTo>
            </a:path>
          </a:pathLst>
        </a:custGeom>
        <a:noFill/>
        <a:ln w="25400" cap="flat" cmpd="sng" algn="ctr">
          <a:solidFill>
            <a:srgbClr val="FF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E8594D-A84D-4A24-AE66-98CD7E15153F}">
      <dsp:nvSpPr>
        <dsp:cNvPr id="0" name=""/>
        <dsp:cNvSpPr/>
      </dsp:nvSpPr>
      <dsp:spPr>
        <a:xfrm>
          <a:off x="2577602" y="43486"/>
          <a:ext cx="863974" cy="863974"/>
        </a:xfrm>
        <a:prstGeom prst="roundRect">
          <a:avLst/>
        </a:prstGeom>
        <a:solidFill>
          <a:srgbClr val="0099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Bathymetry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19778" y="85662"/>
        <a:ext cx="779622" cy="779622"/>
      </dsp:txXfrm>
    </dsp:sp>
    <dsp:sp modelId="{3ED1163F-3A22-4C43-9970-81821D21F695}">
      <dsp:nvSpPr>
        <dsp:cNvPr id="0" name=""/>
        <dsp:cNvSpPr/>
      </dsp:nvSpPr>
      <dsp:spPr>
        <a:xfrm rot="19285714">
          <a:off x="3612491" y="1602589"/>
          <a:ext cx="38370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3701" y="0"/>
              </a:lnTo>
            </a:path>
          </a:pathLst>
        </a:custGeom>
        <a:noFill/>
        <a:ln w="25400" cap="flat" cmpd="sng" algn="ctr">
          <a:solidFill>
            <a:srgbClr val="FF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68D957-7B8D-4509-8ED2-DEFB25B02108}">
      <dsp:nvSpPr>
        <dsp:cNvPr id="0" name=""/>
        <dsp:cNvSpPr/>
      </dsp:nvSpPr>
      <dsp:spPr>
        <a:xfrm>
          <a:off x="3954337" y="706486"/>
          <a:ext cx="863974" cy="863974"/>
        </a:xfrm>
        <a:prstGeom prst="roundRect">
          <a:avLst/>
        </a:prstGeom>
        <a:solidFill>
          <a:srgbClr val="0099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Biology</a:t>
          </a:r>
        </a:p>
      </dsp:txBody>
      <dsp:txXfrm>
        <a:off x="3996513" y="748662"/>
        <a:ext cx="779622" cy="779622"/>
      </dsp:txXfrm>
    </dsp:sp>
    <dsp:sp modelId="{06E5CC04-EC73-4F12-9B4C-9DDA830D7275}">
      <dsp:nvSpPr>
        <dsp:cNvPr id="0" name=""/>
        <dsp:cNvSpPr/>
      </dsp:nvSpPr>
      <dsp:spPr>
        <a:xfrm rot="771429">
          <a:off x="3646117" y="2456584"/>
          <a:ext cx="6564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6474" y="0"/>
              </a:lnTo>
            </a:path>
          </a:pathLst>
        </a:custGeom>
        <a:noFill/>
        <a:ln w="25400" cap="flat" cmpd="sng" algn="ctr">
          <a:solidFill>
            <a:srgbClr val="FF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2E916A-AC4C-44C8-A365-FAEA64915162}">
      <dsp:nvSpPr>
        <dsp:cNvPr id="0" name=""/>
        <dsp:cNvSpPr/>
      </dsp:nvSpPr>
      <dsp:spPr>
        <a:xfrm>
          <a:off x="4294362" y="2196235"/>
          <a:ext cx="863974" cy="863974"/>
        </a:xfrm>
        <a:prstGeom prst="roundRect">
          <a:avLst/>
        </a:prstGeom>
        <a:solidFill>
          <a:srgbClr val="00CC99"/>
        </a:solidFill>
        <a:ln w="12700" cap="flat" cmpd="sng" algn="ctr">
          <a:solidFill>
            <a:srgbClr val="33CC3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Seabed Habitats</a:t>
          </a:r>
        </a:p>
      </dsp:txBody>
      <dsp:txXfrm>
        <a:off x="4336538" y="2238411"/>
        <a:ext cx="779622" cy="779622"/>
      </dsp:txXfrm>
    </dsp:sp>
    <dsp:sp modelId="{82A1E368-BE6F-4990-AC7F-17A2450FAE7D}">
      <dsp:nvSpPr>
        <dsp:cNvPr id="0" name=""/>
        <dsp:cNvSpPr/>
      </dsp:nvSpPr>
      <dsp:spPr>
        <a:xfrm rot="3857143">
          <a:off x="3159930" y="3136030"/>
          <a:ext cx="56581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5812" y="0"/>
              </a:lnTo>
            </a:path>
          </a:pathLst>
        </a:custGeom>
        <a:noFill/>
        <a:ln w="25400" cap="flat" cmpd="sng" algn="ctr">
          <a:solidFill>
            <a:srgbClr val="FF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BBEE62-0993-4EDF-BD48-F53708073828}">
      <dsp:nvSpPr>
        <dsp:cNvPr id="0" name=""/>
        <dsp:cNvSpPr/>
      </dsp:nvSpPr>
      <dsp:spPr>
        <a:xfrm>
          <a:off x="3341632" y="3390920"/>
          <a:ext cx="863974" cy="863974"/>
        </a:xfrm>
        <a:prstGeom prst="roundRect">
          <a:avLst/>
        </a:prstGeom>
        <a:solidFill>
          <a:srgbClr val="A5002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Human Activities</a:t>
          </a:r>
        </a:p>
      </dsp:txBody>
      <dsp:txXfrm>
        <a:off x="3383808" y="3433096"/>
        <a:ext cx="779622" cy="779622"/>
      </dsp:txXfrm>
    </dsp:sp>
    <dsp:sp modelId="{23C0D9DD-E562-4F4A-B35B-7A5A615A427B}">
      <dsp:nvSpPr>
        <dsp:cNvPr id="0" name=""/>
        <dsp:cNvSpPr/>
      </dsp:nvSpPr>
      <dsp:spPr>
        <a:xfrm rot="6942857">
          <a:off x="2293436" y="3136030"/>
          <a:ext cx="56581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5812" y="0"/>
              </a:lnTo>
            </a:path>
          </a:pathLst>
        </a:custGeom>
        <a:noFill/>
        <a:ln w="25400" cap="flat" cmpd="sng" algn="ctr">
          <a:solidFill>
            <a:srgbClr val="FF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709C67-EF60-4402-88D3-3A5636A27337}">
      <dsp:nvSpPr>
        <dsp:cNvPr id="0" name=""/>
        <dsp:cNvSpPr/>
      </dsp:nvSpPr>
      <dsp:spPr>
        <a:xfrm>
          <a:off x="1813572" y="3390920"/>
          <a:ext cx="863974" cy="863974"/>
        </a:xfrm>
        <a:prstGeom prst="roundRect">
          <a:avLst/>
        </a:prstGeom>
        <a:solidFill>
          <a:srgbClr val="8497B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Physics</a:t>
          </a:r>
        </a:p>
      </dsp:txBody>
      <dsp:txXfrm>
        <a:off x="1855748" y="3433096"/>
        <a:ext cx="779622" cy="779622"/>
      </dsp:txXfrm>
    </dsp:sp>
    <dsp:sp modelId="{5B5F642B-BA70-4453-A54D-EC143AF1B1B5}">
      <dsp:nvSpPr>
        <dsp:cNvPr id="0" name=""/>
        <dsp:cNvSpPr/>
      </dsp:nvSpPr>
      <dsp:spPr>
        <a:xfrm rot="10028571">
          <a:off x="1716588" y="2456584"/>
          <a:ext cx="6564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6474" y="0"/>
              </a:lnTo>
            </a:path>
          </a:pathLst>
        </a:custGeom>
        <a:noFill/>
        <a:ln w="25400" cap="flat" cmpd="sng" algn="ctr">
          <a:solidFill>
            <a:srgbClr val="FF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DA6F33-65DA-41CF-81D1-040693A8B1D2}">
      <dsp:nvSpPr>
        <dsp:cNvPr id="0" name=""/>
        <dsp:cNvSpPr/>
      </dsp:nvSpPr>
      <dsp:spPr>
        <a:xfrm>
          <a:off x="860842" y="2196235"/>
          <a:ext cx="863974" cy="863974"/>
        </a:xfrm>
        <a:prstGeom prst="roundRect">
          <a:avLst/>
        </a:prstGeom>
        <a:solidFill>
          <a:srgbClr val="FFCC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Chemistry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03018" y="2238411"/>
        <a:ext cx="779622" cy="779622"/>
      </dsp:txXfrm>
    </dsp:sp>
    <dsp:sp modelId="{CDD48D78-27B4-4093-B6ED-066110BC7A5A}">
      <dsp:nvSpPr>
        <dsp:cNvPr id="0" name=""/>
        <dsp:cNvSpPr/>
      </dsp:nvSpPr>
      <dsp:spPr>
        <a:xfrm rot="13114286">
          <a:off x="2022987" y="1602589"/>
          <a:ext cx="38370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3701" y="0"/>
              </a:lnTo>
            </a:path>
          </a:pathLst>
        </a:custGeom>
        <a:noFill/>
        <a:ln w="25400" cap="flat" cmpd="sng" algn="ctr">
          <a:solidFill>
            <a:srgbClr val="FF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31E967-4261-4553-AEAF-1CEE0B7338B1}">
      <dsp:nvSpPr>
        <dsp:cNvPr id="0" name=""/>
        <dsp:cNvSpPr/>
      </dsp:nvSpPr>
      <dsp:spPr>
        <a:xfrm>
          <a:off x="1200868" y="706486"/>
          <a:ext cx="863974" cy="863974"/>
        </a:xfrm>
        <a:prstGeom prst="roundRect">
          <a:avLst/>
        </a:prstGeom>
        <a:solidFill>
          <a:srgbClr val="BF9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Geology</a:t>
          </a:r>
        </a:p>
      </dsp:txBody>
      <dsp:txXfrm>
        <a:off x="1243044" y="748662"/>
        <a:ext cx="779622" cy="7796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2D0E9-26BC-4D07-8239-84CAC847B309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1F6FA-FC29-43DC-99ED-6FA4B0478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84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1F6FA-FC29-43DC-99ED-6FA4B047813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9342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1F6FA-FC29-43DC-99ED-6FA4B04781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07355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1F6FA-FC29-43DC-99ED-6FA4B04781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33612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1F6FA-FC29-43DC-99ED-6FA4B04781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5283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1F6FA-FC29-43DC-99ED-6FA4B04781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7904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1F6FA-FC29-43DC-99ED-6FA4B04781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40602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1F6FA-FC29-43DC-99ED-6FA4B047813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144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1F6FA-FC29-43DC-99ED-6FA4B04781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2124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1F6FA-FC29-43DC-99ED-6FA4B04781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6856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1F6FA-FC29-43DC-99ED-6FA4B04781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6389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1F6FA-FC29-43DC-99ED-6FA4B04781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879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1F6FA-FC29-43DC-99ED-6FA4B04781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653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1F6FA-FC29-43DC-99ED-6FA4B04781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127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1F6FA-FC29-43DC-99ED-6FA4B04781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1723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1F6FA-FC29-43DC-99ED-6FA4B04781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0190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1;p26">
            <a:extLst>
              <a:ext uri="{FF2B5EF4-FFF2-40B4-BE49-F238E27FC236}">
                <a16:creationId xmlns:a16="http://schemas.microsoft.com/office/drawing/2014/main" id="{603040E8-0F89-4D8E-9F9F-D3C7C3A7EDDB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1391478" y="2564904"/>
            <a:ext cx="6813781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bg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nl-BE" dirty="0"/>
              <a:t>Title</a:t>
            </a:r>
            <a:endParaRPr dirty="0"/>
          </a:p>
        </p:txBody>
      </p:sp>
      <p:sp>
        <p:nvSpPr>
          <p:cNvPr id="11" name="Google Shape;14;p26">
            <a:extLst>
              <a:ext uri="{FF2B5EF4-FFF2-40B4-BE49-F238E27FC236}">
                <a16:creationId xmlns:a16="http://schemas.microsoft.com/office/drawing/2014/main" id="{1A8F78D6-9D24-4BD1-848E-834689DC21CD}"/>
              </a:ext>
            </a:extLst>
          </p:cNvPr>
          <p:cNvSpPr/>
          <p:nvPr userDrawn="1"/>
        </p:nvSpPr>
        <p:spPr>
          <a:xfrm>
            <a:off x="8496267" y="4936232"/>
            <a:ext cx="60959" cy="900000"/>
          </a:xfrm>
          <a:prstGeom prst="rect">
            <a:avLst/>
          </a:prstGeom>
          <a:solidFill>
            <a:srgbClr val="F7B03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5;p26">
            <a:extLst>
              <a:ext uri="{FF2B5EF4-FFF2-40B4-BE49-F238E27FC236}">
                <a16:creationId xmlns:a16="http://schemas.microsoft.com/office/drawing/2014/main" id="{D184F976-9A6B-4435-B4B6-D3B2A005F0B2}"/>
              </a:ext>
            </a:extLst>
          </p:cNvPr>
          <p:cNvSpPr txBox="1">
            <a:spLocks noGrp="1"/>
          </p:cNvSpPr>
          <p:nvPr>
            <p:ph type="body" idx="3" hasCustomPrompt="1"/>
          </p:nvPr>
        </p:nvSpPr>
        <p:spPr>
          <a:xfrm>
            <a:off x="8654373" y="4936231"/>
            <a:ext cx="3010247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400" b="0" i="0" u="none" strike="noStrike" cap="none">
                <a:solidFill>
                  <a:schemeClr val="bg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  <a:sym typeface="Open San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nl-BE" dirty="0"/>
              <a:t>Affiliation, email address, twitter username...</a:t>
            </a:r>
            <a:endParaRPr dirty="0"/>
          </a:p>
        </p:txBody>
      </p:sp>
      <p:sp>
        <p:nvSpPr>
          <p:cNvPr id="13" name="Google Shape;15;p26">
            <a:extLst>
              <a:ext uri="{FF2B5EF4-FFF2-40B4-BE49-F238E27FC236}">
                <a16:creationId xmlns:a16="http://schemas.microsoft.com/office/drawing/2014/main" id="{23148618-3491-4E06-B93C-FFBE5B9A117F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3156437" y="4936231"/>
            <a:ext cx="5119159" cy="899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bg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  <a:sym typeface="Open San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nl-BE" dirty="0"/>
              <a:t>First Name Last name</a:t>
            </a:r>
          </a:p>
        </p:txBody>
      </p:sp>
    </p:spTree>
    <p:extLst>
      <p:ext uri="{BB962C8B-B14F-4D97-AF65-F5344CB8AC3E}">
        <p14:creationId xmlns:p14="http://schemas.microsoft.com/office/powerpoint/2010/main" val="1481464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d a Pictur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4539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solidFill>
          <a:srgbClr val="004A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166C358-51D6-46E6-9D35-E347E2DFE1A9}"/>
              </a:ext>
            </a:extLst>
          </p:cNvPr>
          <p:cNvSpPr txBox="1"/>
          <p:nvPr userDrawn="1"/>
        </p:nvSpPr>
        <p:spPr>
          <a:xfrm>
            <a:off x="5071808" y="4865767"/>
            <a:ext cx="20483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i="0" dirty="0">
                <a:solidFill>
                  <a:srgbClr val="EBAA2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www.emodnet.ec.europa.eu</a:t>
            </a:r>
            <a:endParaRPr lang="en-US" sz="1200" i="0" dirty="0">
              <a:solidFill>
                <a:srgbClr val="EBAA2F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5E830FE-BF32-45CE-99E2-3B26DA9F7323}"/>
              </a:ext>
            </a:extLst>
          </p:cNvPr>
          <p:cNvCxnSpPr>
            <a:cxnSpLocks/>
          </p:cNvCxnSpPr>
          <p:nvPr userDrawn="1"/>
        </p:nvCxnSpPr>
        <p:spPr>
          <a:xfrm>
            <a:off x="6096000" y="5775767"/>
            <a:ext cx="0" cy="1082233"/>
          </a:xfrm>
          <a:prstGeom prst="line">
            <a:avLst/>
          </a:prstGeom>
          <a:ln w="12700">
            <a:solidFill>
              <a:srgbClr val="0074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>
            <a:extLst>
              <a:ext uri="{FF2B5EF4-FFF2-40B4-BE49-F238E27FC236}">
                <a16:creationId xmlns:a16="http://schemas.microsoft.com/office/drawing/2014/main" id="{614A2F3E-7E1D-994C-B1CF-BE8FF56923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868" y="2505543"/>
            <a:ext cx="1969012" cy="219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148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87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issy@hnodc.hcmr.g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jp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B76B9-7048-43DC-B68F-9D3E5F5C7B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1478" y="2564904"/>
            <a:ext cx="6813781" cy="72008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Session 1</a:t>
            </a:r>
          </a:p>
        </p:txBody>
      </p:sp>
      <p:sp>
        <p:nvSpPr>
          <p:cNvPr id="8" name="Google Shape;12;p26">
            <a:extLst>
              <a:ext uri="{FF2B5EF4-FFF2-40B4-BE49-F238E27FC236}">
                <a16:creationId xmlns:a16="http://schemas.microsoft.com/office/drawing/2014/main" id="{26E7E6D2-4022-4C37-856E-C81DC9660D3B}"/>
              </a:ext>
            </a:extLst>
          </p:cNvPr>
          <p:cNvSpPr txBox="1">
            <a:spLocks/>
          </p:cNvSpPr>
          <p:nvPr/>
        </p:nvSpPr>
        <p:spPr>
          <a:xfrm>
            <a:off x="1391477" y="3506180"/>
            <a:ext cx="8534400" cy="996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marR="0" lvl="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kern="1200" cap="none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defRPr>
            </a:lvl1pPr>
            <a:lvl2pPr marL="685800" marR="0" lvl="1" indent="-228600" algn="ctr" defTabSz="914400" rtl="0" eaLnBrk="1" latinLnBrk="0" hangingPunct="1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ctr" defTabSz="914400" rtl="0" eaLnBrk="1" latinLnBrk="0" hangingPunct="1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EMODnet Data Ingestion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113EA8D-1829-914F-8229-1B2E61E84C1A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8494643" y="4975987"/>
            <a:ext cx="3432314" cy="900000"/>
          </a:xfrm>
        </p:spPr>
        <p:txBody>
          <a:bodyPr/>
          <a:lstStyle/>
          <a:p>
            <a:r>
              <a:rPr lang="en-US" sz="1600" dirty="0"/>
              <a:t>HCMR (GR), </a:t>
            </a:r>
            <a:r>
              <a:rPr lang="en-US" sz="1600" dirty="0">
                <a:hlinkClick r:id="rId4"/>
              </a:rPr>
              <a:t>sissy@hnodc.hcmr.gr</a:t>
            </a:r>
            <a:endParaRPr lang="en-US" sz="1600" dirty="0"/>
          </a:p>
          <a:p>
            <a:r>
              <a:rPr lang="en-GB" sz="1600" dirty="0"/>
              <a:t>MARIS (NL), dick@maris.nl</a:t>
            </a:r>
          </a:p>
          <a:p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581E17D-11F9-7348-A340-5896369155F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156437" y="4936231"/>
            <a:ext cx="5119159" cy="899999"/>
          </a:xfrm>
        </p:spPr>
        <p:txBody>
          <a:bodyPr/>
          <a:lstStyle/>
          <a:p>
            <a:r>
              <a:rPr lang="en-US" dirty="0"/>
              <a:t>Sissy Iona,</a:t>
            </a:r>
          </a:p>
          <a:p>
            <a:r>
              <a:rPr lang="en-US" dirty="0"/>
              <a:t>Dick M.A. </a:t>
            </a:r>
            <a:r>
              <a:rPr lang="en-US" dirty="0" err="1"/>
              <a:t>Schaap</a:t>
            </a:r>
            <a:r>
              <a:rPr lang="en-US" dirty="0"/>
              <a:t>,</a:t>
            </a:r>
          </a:p>
          <a:p>
            <a:r>
              <a:rPr lang="en-US" dirty="0"/>
              <a:t>Project consortium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5622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9241A00C-1EF3-FA48-8FA1-20C3F4CBBE3C}"/>
              </a:ext>
            </a:extLst>
          </p:cNvPr>
          <p:cNvSpPr txBox="1">
            <a:spLocks/>
          </p:cNvSpPr>
          <p:nvPr/>
        </p:nvSpPr>
        <p:spPr>
          <a:xfrm>
            <a:off x="457200" y="620688"/>
            <a:ext cx="7372350" cy="576064"/>
          </a:xfrm>
          <a:prstGeom prst="rect">
            <a:avLst/>
          </a:prstGeom>
        </p:spPr>
        <p:txBody>
          <a:bodyPr vert="horz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0E71B4"/>
                </a:solidFill>
                <a:latin typeface="Alte DIN 1451 Mittelschrift gepraegt" charset="0"/>
                <a:ea typeface="Alte DIN 1451 Mittelschrift gepraegt" charset="0"/>
                <a:cs typeface="Alte DIN 1451 Mittelschrift gepraegt" charset="0"/>
              </a:defRPr>
            </a:lvl1pPr>
          </a:lstStyle>
          <a:p>
            <a:r>
              <a:rPr lang="it-IT" dirty="0" err="1"/>
              <a:t>External</a:t>
            </a:r>
            <a:r>
              <a:rPr lang="it-IT" dirty="0"/>
              <a:t> </a:t>
            </a:r>
            <a:r>
              <a:rPr lang="en-GB" dirty="0"/>
              <a:t>collaborations - benefits</a:t>
            </a:r>
            <a:r>
              <a:rPr lang="it-IT" dirty="0"/>
              <a:t> </a:t>
            </a:r>
          </a:p>
        </p:txBody>
      </p:sp>
      <p:sp>
        <p:nvSpPr>
          <p:cNvPr id="6" name="Rettangolo 11">
            <a:extLst>
              <a:ext uri="{FF2B5EF4-FFF2-40B4-BE49-F238E27FC236}">
                <a16:creationId xmlns:a16="http://schemas.microsoft.com/office/drawing/2014/main" id="{3C25FA47-514B-1743-8A36-C9BAF38778FD}"/>
              </a:ext>
            </a:extLst>
          </p:cNvPr>
          <p:cNvSpPr/>
          <p:nvPr/>
        </p:nvSpPr>
        <p:spPr>
          <a:xfrm>
            <a:off x="484719" y="476671"/>
            <a:ext cx="2016224" cy="45719"/>
          </a:xfrm>
          <a:prstGeom prst="rect">
            <a:avLst/>
          </a:prstGeom>
          <a:solidFill>
            <a:srgbClr val="0E71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ZoneTexte 6">
            <a:extLst>
              <a:ext uri="{FF2B5EF4-FFF2-40B4-BE49-F238E27FC236}">
                <a16:creationId xmlns:a16="http://schemas.microsoft.com/office/drawing/2014/main" id="{82CCF950-87CF-8345-A916-85812210C7CD}"/>
              </a:ext>
            </a:extLst>
          </p:cNvPr>
          <p:cNvSpPr txBox="1"/>
          <p:nvPr/>
        </p:nvSpPr>
        <p:spPr>
          <a:xfrm>
            <a:off x="265328" y="1589558"/>
            <a:ext cx="6592672" cy="49656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rmAutofit fontScale="92500" lnSpcReduction="10000"/>
          </a:bodyPr>
          <a:lstStyle/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en-GB" altLang="en-US" sz="2800" b="1" dirty="0">
                <a:solidFill>
                  <a:srgbClr val="1F497D"/>
                </a:solidFill>
                <a:cs typeface="Calibri" panose="020F0502020204030204" pitchFamily="34" charset="0"/>
              </a:rPr>
              <a:t>Agreement</a:t>
            </a:r>
            <a:r>
              <a:rPr lang="en-GB" altLang="en-US" sz="2800" dirty="0">
                <a:solidFill>
                  <a:srgbClr val="1F497D"/>
                </a:solidFill>
                <a:cs typeface="Calibri" panose="020F0502020204030204" pitchFamily="34" charset="0"/>
              </a:rPr>
              <a:t> reached with </a:t>
            </a:r>
            <a:r>
              <a:rPr lang="en-GB" altLang="en-US" sz="2800" b="1" dirty="0">
                <a:solidFill>
                  <a:srgbClr val="1F497D"/>
                </a:solidFill>
                <a:cs typeface="Calibri" panose="020F0502020204030204" pitchFamily="34" charset="0"/>
              </a:rPr>
              <a:t>Nord Stream 2 Pipeline</a:t>
            </a:r>
            <a:r>
              <a:rPr lang="en-GB" altLang="en-US" sz="2800" dirty="0">
                <a:solidFill>
                  <a:srgbClr val="1F497D"/>
                </a:solidFill>
                <a:cs typeface="Calibri" panose="020F0502020204030204" pitchFamily="34" charset="0"/>
              </a:rPr>
              <a:t> </a:t>
            </a:r>
            <a:r>
              <a:rPr lang="en-GB" altLang="en-US" sz="2800" b="1" dirty="0">
                <a:solidFill>
                  <a:srgbClr val="1F497D"/>
                </a:solidFill>
                <a:cs typeface="Calibri" panose="020F0502020204030204" pitchFamily="34" charset="0"/>
              </a:rPr>
              <a:t>AG</a:t>
            </a:r>
            <a:r>
              <a:rPr lang="en-GB" altLang="en-US" sz="2800" dirty="0">
                <a:solidFill>
                  <a:srgbClr val="1F497D"/>
                </a:solidFill>
                <a:cs typeface="Calibri" panose="020F0502020204030204" pitchFamily="34" charset="0"/>
              </a:rPr>
              <a:t> about sharing marine environmental data as collected along the 1230 km long pipeline trajectory. First data collection for Sweden has been submitted and is being processed by SMHI.</a:t>
            </a:r>
          </a:p>
          <a:p>
            <a:pPr marL="342900" lvl="0" indent="-342900" algn="just" defTabSz="457200"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</a:pPr>
            <a:r>
              <a:rPr lang="en-GB" altLang="en-US" sz="2800" b="1" dirty="0">
                <a:solidFill>
                  <a:srgbClr val="1F497D"/>
                </a:solidFill>
                <a:cs typeface="Calibri" panose="020F0502020204030204" pitchFamily="34" charset="0"/>
              </a:rPr>
              <a:t>Adoption of SWE standards in </a:t>
            </a:r>
            <a:r>
              <a:rPr lang="en-GB" altLang="en-US" sz="2800" b="1" dirty="0" err="1">
                <a:solidFill>
                  <a:srgbClr val="1F497D"/>
                </a:solidFill>
                <a:cs typeface="Calibri" panose="020F0502020204030204" pitchFamily="34" charset="0"/>
              </a:rPr>
              <a:t>EuroFleets</a:t>
            </a:r>
            <a:r>
              <a:rPr lang="en-GB" altLang="en-US" sz="2800" b="1" dirty="0">
                <a:solidFill>
                  <a:srgbClr val="1F497D"/>
                </a:solidFill>
                <a:cs typeface="Calibri" panose="020F0502020204030204" pitchFamily="34" charset="0"/>
              </a:rPr>
              <a:t>+ </a:t>
            </a:r>
            <a:r>
              <a:rPr lang="en-GB" altLang="en-US" sz="2800" dirty="0">
                <a:solidFill>
                  <a:srgbClr val="1F497D"/>
                </a:solidFill>
                <a:cs typeface="Calibri" panose="020F0502020204030204" pitchFamily="34" charset="0"/>
              </a:rPr>
              <a:t>project for streamlining underway data flows from research vessels to hub at shore and wider distribution. </a:t>
            </a:r>
          </a:p>
          <a:p>
            <a:pPr marL="342900" lvl="0" indent="-342900" algn="just" defTabSz="457200"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</a:pPr>
            <a:r>
              <a:rPr lang="en-US" sz="2800" dirty="0">
                <a:solidFill>
                  <a:srgbClr val="1F497D"/>
                </a:solidFill>
              </a:rPr>
              <a:t>Role as ingestion service for </a:t>
            </a:r>
            <a:r>
              <a:rPr lang="en-US" sz="2800" b="1" dirty="0">
                <a:solidFill>
                  <a:srgbClr val="1F497D"/>
                </a:solidFill>
              </a:rPr>
              <a:t>Member States </a:t>
            </a:r>
            <a:r>
              <a:rPr lang="en-US" sz="2800" dirty="0">
                <a:solidFill>
                  <a:srgbClr val="1F497D"/>
                </a:solidFill>
              </a:rPr>
              <a:t>for </a:t>
            </a:r>
            <a:r>
              <a:rPr lang="en-US" sz="2800" b="1" dirty="0">
                <a:solidFill>
                  <a:srgbClr val="1F497D"/>
                </a:solidFill>
              </a:rPr>
              <a:t>submitting marine litter data sets </a:t>
            </a:r>
            <a:endParaRPr lang="en-GB" altLang="en-US" sz="2800" dirty="0">
              <a:solidFill>
                <a:srgbClr val="1F497D"/>
              </a:solidFill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0621" y="269443"/>
            <a:ext cx="4367313" cy="38267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1322" y="4188941"/>
            <a:ext cx="4356612" cy="242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811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9241A00C-1EF3-FA48-8FA1-20C3F4CBBE3C}"/>
              </a:ext>
            </a:extLst>
          </p:cNvPr>
          <p:cNvSpPr txBox="1">
            <a:spLocks/>
          </p:cNvSpPr>
          <p:nvPr/>
        </p:nvSpPr>
        <p:spPr>
          <a:xfrm>
            <a:off x="457200" y="620688"/>
            <a:ext cx="7372350" cy="576064"/>
          </a:xfrm>
          <a:prstGeom prst="rect">
            <a:avLst/>
          </a:prstGeom>
        </p:spPr>
        <p:txBody>
          <a:bodyPr vert="horz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0E71B4"/>
                </a:solidFill>
                <a:latin typeface="Alte DIN 1451 Mittelschrift gepraegt" charset="0"/>
                <a:ea typeface="Alte DIN 1451 Mittelschrift gepraegt" charset="0"/>
                <a:cs typeface="Alte DIN 1451 Mittelschrift gepraegt" charset="0"/>
              </a:defRPr>
            </a:lvl1pPr>
          </a:lstStyle>
          <a:p>
            <a:r>
              <a:rPr lang="en-US" dirty="0"/>
              <a:t>Overall Results</a:t>
            </a:r>
            <a:endParaRPr lang="it-IT" dirty="0"/>
          </a:p>
        </p:txBody>
      </p:sp>
      <p:sp>
        <p:nvSpPr>
          <p:cNvPr id="6" name="Rettangolo 11">
            <a:extLst>
              <a:ext uri="{FF2B5EF4-FFF2-40B4-BE49-F238E27FC236}">
                <a16:creationId xmlns:a16="http://schemas.microsoft.com/office/drawing/2014/main" id="{3C25FA47-514B-1743-8A36-C9BAF38778FD}"/>
              </a:ext>
            </a:extLst>
          </p:cNvPr>
          <p:cNvSpPr/>
          <p:nvPr/>
        </p:nvSpPr>
        <p:spPr>
          <a:xfrm>
            <a:off x="484719" y="476671"/>
            <a:ext cx="2016224" cy="45719"/>
          </a:xfrm>
          <a:prstGeom prst="rect">
            <a:avLst/>
          </a:prstGeom>
          <a:solidFill>
            <a:srgbClr val="0E71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587" t="1771" r="625" b="2521"/>
          <a:stretch/>
        </p:blipFill>
        <p:spPr>
          <a:xfrm>
            <a:off x="2322801" y="1945716"/>
            <a:ext cx="7216993" cy="446457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2CCF950-87CF-8345-A916-85812210C7CD}"/>
              </a:ext>
            </a:extLst>
          </p:cNvPr>
          <p:cNvSpPr txBox="1"/>
          <p:nvPr/>
        </p:nvSpPr>
        <p:spPr>
          <a:xfrm>
            <a:off x="484718" y="1196752"/>
            <a:ext cx="1091705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just" defTabSz="457200">
              <a:spcBef>
                <a:spcPts val="600"/>
              </a:spcBef>
              <a:spcAft>
                <a:spcPts val="600"/>
              </a:spcAft>
            </a:pPr>
            <a:r>
              <a:rPr lang="en-GB" altLang="en-US" sz="2800" dirty="0">
                <a:solidFill>
                  <a:srgbClr val="1F497D"/>
                </a:solidFill>
                <a:cs typeface="Calibri" panose="020F0502020204030204" pitchFamily="34" charset="0"/>
              </a:rPr>
              <a:t>Submissions and processing in time: </a:t>
            </a:r>
            <a:r>
              <a:rPr lang="en-GB" altLang="en-US" sz="2800" b="1" dirty="0">
                <a:solidFill>
                  <a:srgbClr val="1F497D"/>
                </a:solidFill>
                <a:cs typeface="Calibri" panose="020F0502020204030204" pitchFamily="34" charset="0"/>
              </a:rPr>
              <a:t>&gt; 900 submissions </a:t>
            </a:r>
            <a:r>
              <a:rPr lang="en-GB" altLang="en-US" sz="2800" dirty="0">
                <a:solidFill>
                  <a:srgbClr val="1F497D"/>
                </a:solidFill>
                <a:cs typeface="Calibri" panose="020F0502020204030204" pitchFamily="34" charset="0"/>
              </a:rPr>
              <a:t>in total, Phase I-II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539794" y="6410291"/>
            <a:ext cx="291253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as of end of March 2021</a:t>
            </a:r>
          </a:p>
        </p:txBody>
      </p:sp>
    </p:spTree>
    <p:extLst>
      <p:ext uri="{BB962C8B-B14F-4D97-AF65-F5344CB8AC3E}">
        <p14:creationId xmlns:p14="http://schemas.microsoft.com/office/powerpoint/2010/main" val="4103383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9241A00C-1EF3-FA48-8FA1-20C3F4CBBE3C}"/>
              </a:ext>
            </a:extLst>
          </p:cNvPr>
          <p:cNvSpPr txBox="1">
            <a:spLocks/>
          </p:cNvSpPr>
          <p:nvPr/>
        </p:nvSpPr>
        <p:spPr>
          <a:xfrm>
            <a:off x="457200" y="620688"/>
            <a:ext cx="7372350" cy="576064"/>
          </a:xfrm>
          <a:prstGeom prst="rect">
            <a:avLst/>
          </a:prstGeom>
        </p:spPr>
        <p:txBody>
          <a:bodyPr vert="horz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0E71B4"/>
                </a:solidFill>
                <a:latin typeface="Alte DIN 1451 Mittelschrift gepraegt" charset="0"/>
                <a:ea typeface="Alte DIN 1451 Mittelschrift gepraegt" charset="0"/>
                <a:cs typeface="Alte DIN 1451 Mittelschrift gepraegt" charset="0"/>
              </a:defRPr>
            </a:lvl1pPr>
          </a:lstStyle>
          <a:p>
            <a:r>
              <a:rPr lang="en-US" dirty="0"/>
              <a:t>Overall Results</a:t>
            </a:r>
            <a:endParaRPr lang="it-IT" dirty="0"/>
          </a:p>
        </p:txBody>
      </p:sp>
      <p:sp>
        <p:nvSpPr>
          <p:cNvPr id="6" name="Rettangolo 11">
            <a:extLst>
              <a:ext uri="{FF2B5EF4-FFF2-40B4-BE49-F238E27FC236}">
                <a16:creationId xmlns:a16="http://schemas.microsoft.com/office/drawing/2014/main" id="{3C25FA47-514B-1743-8A36-C9BAF38778FD}"/>
              </a:ext>
            </a:extLst>
          </p:cNvPr>
          <p:cNvSpPr/>
          <p:nvPr/>
        </p:nvSpPr>
        <p:spPr>
          <a:xfrm>
            <a:off x="484719" y="476671"/>
            <a:ext cx="2016224" cy="45719"/>
          </a:xfrm>
          <a:prstGeom prst="rect">
            <a:avLst/>
          </a:prstGeom>
          <a:solidFill>
            <a:srgbClr val="0E71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2CCF950-87CF-8345-A916-85812210C7CD}"/>
              </a:ext>
            </a:extLst>
          </p:cNvPr>
          <p:cNvSpPr txBox="1"/>
          <p:nvPr/>
        </p:nvSpPr>
        <p:spPr>
          <a:xfrm>
            <a:off x="484719" y="1303320"/>
            <a:ext cx="10881781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just" defTabSz="457200">
              <a:spcBef>
                <a:spcPts val="600"/>
              </a:spcBef>
              <a:spcAft>
                <a:spcPts val="600"/>
              </a:spcAft>
            </a:pPr>
            <a:r>
              <a:rPr lang="en-GB" altLang="en-US" sz="2800" b="1" dirty="0">
                <a:solidFill>
                  <a:srgbClr val="1F497D"/>
                </a:solidFill>
                <a:cs typeface="Calibri" panose="020F0502020204030204" pitchFamily="34" charset="0"/>
              </a:rPr>
              <a:t>Published submissions (770) providing input to the </a:t>
            </a:r>
            <a:r>
              <a:rPr lang="en-GB" altLang="en-US" sz="2800" b="1" dirty="0" err="1">
                <a:solidFill>
                  <a:srgbClr val="1F497D"/>
                </a:solidFill>
                <a:cs typeface="Calibri" panose="020F0502020204030204" pitchFamily="34" charset="0"/>
              </a:rPr>
              <a:t>EMODnet</a:t>
            </a:r>
            <a:r>
              <a:rPr lang="en-GB" altLang="en-US" sz="2800" b="1" dirty="0">
                <a:solidFill>
                  <a:srgbClr val="1F497D"/>
                </a:solidFill>
                <a:cs typeface="Calibri" panose="020F0502020204030204" pitchFamily="34" charset="0"/>
              </a:rPr>
              <a:t> thematic products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539794" y="6410291"/>
            <a:ext cx="291253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as of end of March 2021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311" y="3185931"/>
            <a:ext cx="5320662" cy="3212960"/>
          </a:xfrm>
          <a:prstGeom prst="rect">
            <a:avLst/>
          </a:prstGeom>
        </p:spPr>
      </p:pic>
      <p:sp>
        <p:nvSpPr>
          <p:cNvPr id="10" name="ZoneTexte 6">
            <a:extLst>
              <a:ext uri="{FF2B5EF4-FFF2-40B4-BE49-F238E27FC236}">
                <a16:creationId xmlns:a16="http://schemas.microsoft.com/office/drawing/2014/main" id="{82CCF950-87CF-8345-A916-85812210C7CD}"/>
              </a:ext>
            </a:extLst>
          </p:cNvPr>
          <p:cNvSpPr txBox="1"/>
          <p:nvPr/>
        </p:nvSpPr>
        <p:spPr>
          <a:xfrm>
            <a:off x="294371" y="2408670"/>
            <a:ext cx="5582857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 defTabSz="457200">
              <a:spcBef>
                <a:spcPts val="600"/>
              </a:spcBef>
              <a:spcAft>
                <a:spcPts val="600"/>
              </a:spcAft>
            </a:pPr>
            <a:r>
              <a:rPr lang="en-GB" altLang="en-US" sz="2600" dirty="0">
                <a:solidFill>
                  <a:srgbClr val="1F497D"/>
                </a:solidFill>
                <a:cs typeface="Calibri" panose="020F0502020204030204" pitchFamily="34" charset="0"/>
              </a:rPr>
              <a:t> by theme </a:t>
            </a:r>
          </a:p>
        </p:txBody>
      </p:sp>
      <p:sp>
        <p:nvSpPr>
          <p:cNvPr id="11" name="ZoneTexte 6">
            <a:extLst>
              <a:ext uri="{FF2B5EF4-FFF2-40B4-BE49-F238E27FC236}">
                <a16:creationId xmlns:a16="http://schemas.microsoft.com/office/drawing/2014/main" id="{82CCF950-87CF-8345-A916-85812210C7CD}"/>
              </a:ext>
            </a:extLst>
          </p:cNvPr>
          <p:cNvSpPr txBox="1"/>
          <p:nvPr/>
        </p:nvSpPr>
        <p:spPr>
          <a:xfrm>
            <a:off x="5791200" y="2408670"/>
            <a:ext cx="632177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 defTabSz="457200"/>
            <a:r>
              <a:rPr lang="en-GB" altLang="en-US" sz="2400" dirty="0">
                <a:solidFill>
                  <a:srgbClr val="1F497D"/>
                </a:solidFill>
                <a:cs typeface="Calibri" panose="020F0502020204030204" pitchFamily="34" charset="0"/>
              </a:rPr>
              <a:t>by sector of data originators and holding centres</a:t>
            </a:r>
          </a:p>
          <a:p>
            <a:pPr lvl="0" algn="ctr" defTabSz="457200"/>
            <a:r>
              <a:rPr lang="en-GB" altLang="en-US" sz="2400" dirty="0">
                <a:solidFill>
                  <a:srgbClr val="1F497D"/>
                </a:solidFill>
                <a:cs typeface="Calibri" panose="020F0502020204030204" pitchFamily="34" charset="0"/>
              </a:rPr>
              <a:t>(133 Organizations in total)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2718" y="3185999"/>
            <a:ext cx="5362067" cy="321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35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9241A00C-1EF3-FA48-8FA1-20C3F4CBBE3C}"/>
              </a:ext>
            </a:extLst>
          </p:cNvPr>
          <p:cNvSpPr txBox="1">
            <a:spLocks/>
          </p:cNvSpPr>
          <p:nvPr/>
        </p:nvSpPr>
        <p:spPr>
          <a:xfrm>
            <a:off x="457200" y="620688"/>
            <a:ext cx="7372350" cy="576064"/>
          </a:xfrm>
          <a:prstGeom prst="rect">
            <a:avLst/>
          </a:prstGeom>
        </p:spPr>
        <p:txBody>
          <a:bodyPr vert="horz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0E71B4"/>
                </a:solidFill>
                <a:latin typeface="Alte DIN 1451 Mittelschrift gepraegt" charset="0"/>
                <a:ea typeface="Alte DIN 1451 Mittelschrift gepraegt" charset="0"/>
                <a:cs typeface="Alte DIN 1451 Mittelschrift gepraegt" charset="0"/>
              </a:defRPr>
            </a:lvl1pPr>
          </a:lstStyle>
          <a:p>
            <a:r>
              <a:rPr lang="en-US" dirty="0"/>
              <a:t>Successful use cases</a:t>
            </a:r>
            <a:endParaRPr lang="it-IT" dirty="0"/>
          </a:p>
        </p:txBody>
      </p:sp>
      <p:sp>
        <p:nvSpPr>
          <p:cNvPr id="6" name="Rettangolo 11">
            <a:extLst>
              <a:ext uri="{FF2B5EF4-FFF2-40B4-BE49-F238E27FC236}">
                <a16:creationId xmlns:a16="http://schemas.microsoft.com/office/drawing/2014/main" id="{3C25FA47-514B-1743-8A36-C9BAF38778FD}"/>
              </a:ext>
            </a:extLst>
          </p:cNvPr>
          <p:cNvSpPr/>
          <p:nvPr/>
        </p:nvSpPr>
        <p:spPr>
          <a:xfrm>
            <a:off x="484719" y="476671"/>
            <a:ext cx="2016224" cy="45719"/>
          </a:xfrm>
          <a:prstGeom prst="rect">
            <a:avLst/>
          </a:prstGeom>
          <a:solidFill>
            <a:srgbClr val="0E71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ZoneTexte 6">
            <a:extLst>
              <a:ext uri="{FF2B5EF4-FFF2-40B4-BE49-F238E27FC236}">
                <a16:creationId xmlns:a16="http://schemas.microsoft.com/office/drawing/2014/main" id="{82CCF950-87CF-8345-A916-85812210C7CD}"/>
              </a:ext>
            </a:extLst>
          </p:cNvPr>
          <p:cNvSpPr txBox="1"/>
          <p:nvPr/>
        </p:nvSpPr>
        <p:spPr>
          <a:xfrm>
            <a:off x="880138" y="1353904"/>
            <a:ext cx="4663862" cy="12775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rmAutofit/>
          </a:bodyPr>
          <a:lstStyle/>
          <a:p>
            <a:pPr lvl="0" defTabSz="457200"/>
            <a:r>
              <a:rPr lang="en-GB" altLang="en-US" sz="2200" b="1" dirty="0">
                <a:solidFill>
                  <a:srgbClr val="1F497D"/>
                </a:solidFill>
                <a:cs typeface="Calibri" panose="020F0502020204030204" pitchFamily="34" charset="0"/>
              </a:rPr>
              <a:t>Marine Scotland Science data</a:t>
            </a:r>
            <a:r>
              <a:rPr lang="en-GB" altLang="en-US" sz="2200" dirty="0">
                <a:solidFill>
                  <a:srgbClr val="1F497D"/>
                </a:solidFill>
                <a:cs typeface="Calibri" panose="020F0502020204030204" pitchFamily="34" charset="0"/>
              </a:rPr>
              <a:t>:</a:t>
            </a:r>
          </a:p>
          <a:p>
            <a:pPr lvl="0" defTabSz="457200"/>
            <a:r>
              <a:rPr lang="en-GB" altLang="en-US" sz="2200" dirty="0">
                <a:solidFill>
                  <a:srgbClr val="1F497D"/>
                </a:solidFill>
                <a:cs typeface="Calibri" panose="020F0502020204030204" pitchFamily="34" charset="0"/>
              </a:rPr>
              <a:t>21 cruises, 17081 stations already in </a:t>
            </a:r>
          </a:p>
          <a:p>
            <a:pPr lvl="0" defTabSz="457200"/>
            <a:r>
              <a:rPr lang="en-GB" altLang="en-US" sz="2200" dirty="0" err="1">
                <a:solidFill>
                  <a:srgbClr val="1F497D"/>
                </a:solidFill>
                <a:cs typeface="Calibri" panose="020F0502020204030204" pitchFamily="34" charset="0"/>
              </a:rPr>
              <a:t>EMODnet</a:t>
            </a:r>
            <a:r>
              <a:rPr lang="en-GB" altLang="en-US" sz="2200" dirty="0">
                <a:solidFill>
                  <a:srgbClr val="1F497D"/>
                </a:solidFill>
                <a:cs typeface="Calibri" panose="020F0502020204030204" pitchFamily="34" charset="0"/>
              </a:rPr>
              <a:t> Chemistry</a:t>
            </a:r>
          </a:p>
          <a:p>
            <a:pPr lvl="0" algn="ctr" defTabSz="457200"/>
            <a:endParaRPr lang="en-GB" altLang="en-US" sz="2600" dirty="0">
              <a:solidFill>
                <a:srgbClr val="1F497D"/>
              </a:solidFill>
              <a:cs typeface="Calibri" panose="020F0502020204030204" pitchFamily="34" charset="0"/>
            </a:endParaRPr>
          </a:p>
          <a:p>
            <a:pPr lvl="0" algn="ctr" defTabSz="457200"/>
            <a:endParaRPr lang="en-GB" altLang="en-US" sz="2600" dirty="0">
              <a:solidFill>
                <a:srgbClr val="1F497D"/>
              </a:solidFill>
              <a:cs typeface="Calibri" panose="020F0502020204030204" pitchFamily="34" charset="0"/>
            </a:endParaRPr>
          </a:p>
          <a:p>
            <a:pPr lvl="0" algn="ctr" defTabSz="457200"/>
            <a:endParaRPr lang="en-GB" altLang="en-US" sz="2600" dirty="0">
              <a:solidFill>
                <a:srgbClr val="1F497D"/>
              </a:solidFill>
              <a:cs typeface="Calibri" panose="020F0502020204030204" pitchFamily="34" charset="0"/>
            </a:endParaRPr>
          </a:p>
          <a:p>
            <a:pPr lvl="0" algn="ctr" defTabSz="457200"/>
            <a:endParaRPr lang="en-GB" altLang="en-US" sz="2600" dirty="0">
              <a:solidFill>
                <a:srgbClr val="1F497D"/>
              </a:solidFill>
              <a:cs typeface="Calibri" panose="020F0502020204030204" pitchFamily="34" charset="0"/>
            </a:endParaRPr>
          </a:p>
          <a:p>
            <a:pPr lvl="0" algn="ctr" defTabSz="457200"/>
            <a:endParaRPr lang="en-GB" altLang="en-US" sz="2600" dirty="0">
              <a:solidFill>
                <a:srgbClr val="1F497D"/>
              </a:solidFill>
              <a:cs typeface="Calibri" panose="020F0502020204030204" pitchFamily="34" charset="0"/>
            </a:endParaRPr>
          </a:p>
          <a:p>
            <a:pPr lvl="0" algn="ctr" defTabSz="457200"/>
            <a:endParaRPr lang="en-GB" altLang="en-US" sz="2600" dirty="0">
              <a:solidFill>
                <a:srgbClr val="1F497D"/>
              </a:solidFill>
              <a:cs typeface="Calibri" panose="020F0502020204030204" pitchFamily="34" charset="0"/>
            </a:endParaRPr>
          </a:p>
          <a:p>
            <a:pPr lvl="0" defTabSz="457200"/>
            <a:endParaRPr lang="en-GB" altLang="en-US" sz="2600" dirty="0">
              <a:solidFill>
                <a:srgbClr val="1F497D"/>
              </a:solidFill>
              <a:cs typeface="Calibri" panose="020F0502020204030204" pitchFamily="34" charset="0"/>
            </a:endParaRPr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197" y="2470788"/>
            <a:ext cx="4216687" cy="227516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351395" y="1353312"/>
            <a:ext cx="481911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 err="1">
                <a:solidFill>
                  <a:srgbClr val="1F497D"/>
                </a:solidFill>
              </a:rPr>
              <a:t>Berring</a:t>
            </a:r>
            <a:r>
              <a:rPr lang="en-GB" sz="2200" b="1" dirty="0">
                <a:solidFill>
                  <a:srgbClr val="1F497D"/>
                </a:solidFill>
              </a:rPr>
              <a:t> Data Collective:</a:t>
            </a:r>
          </a:p>
          <a:p>
            <a:r>
              <a:rPr lang="en-GB" sz="2200" dirty="0">
                <a:solidFill>
                  <a:srgbClr val="1F497D"/>
                </a:solidFill>
              </a:rPr>
              <a:t>Fishing data from in synergy with </a:t>
            </a:r>
            <a:r>
              <a:rPr lang="en-GB" sz="2200" dirty="0" err="1">
                <a:solidFill>
                  <a:srgbClr val="1F497D"/>
                </a:solidFill>
              </a:rPr>
              <a:t>EMODnet</a:t>
            </a:r>
            <a:r>
              <a:rPr lang="en-GB" sz="2200" dirty="0">
                <a:solidFill>
                  <a:srgbClr val="1F497D"/>
                </a:solidFill>
              </a:rPr>
              <a:t> Physics</a:t>
            </a:r>
            <a:endParaRPr lang="en-US" sz="2200" dirty="0">
              <a:solidFill>
                <a:srgbClr val="1F497D"/>
              </a:solidFill>
            </a:endParaRPr>
          </a:p>
        </p:txBody>
      </p:sp>
      <p:pic>
        <p:nvPicPr>
          <p:cNvPr id="13" name="Image 59024913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149" y="2476104"/>
            <a:ext cx="4017807" cy="2286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106304" y="5538468"/>
            <a:ext cx="31959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>
                <a:solidFill>
                  <a:srgbClr val="1F497D"/>
                </a:solidFill>
              </a:rPr>
              <a:t>Spirulina farms from JRC</a:t>
            </a:r>
            <a:r>
              <a:rPr lang="en-GB" sz="2200" dirty="0">
                <a:solidFill>
                  <a:srgbClr val="1F497D"/>
                </a:solidFill>
              </a:rPr>
              <a:t>:</a:t>
            </a:r>
          </a:p>
          <a:p>
            <a:r>
              <a:rPr lang="en-GB" sz="2200" dirty="0">
                <a:solidFill>
                  <a:srgbClr val="1F497D"/>
                </a:solidFill>
              </a:rPr>
              <a:t> in synergy with </a:t>
            </a:r>
            <a:r>
              <a:rPr lang="en-GB" sz="2200" dirty="0" err="1">
                <a:solidFill>
                  <a:srgbClr val="1F497D"/>
                </a:solidFill>
              </a:rPr>
              <a:t>EMODnet</a:t>
            </a:r>
            <a:r>
              <a:rPr lang="en-GB" sz="2200" dirty="0">
                <a:solidFill>
                  <a:srgbClr val="1F497D"/>
                </a:solidFill>
              </a:rPr>
              <a:t> Human Activities</a:t>
            </a:r>
            <a:endParaRPr lang="en-US" sz="2200" dirty="0">
              <a:solidFill>
                <a:srgbClr val="1F497D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3085" y="4954987"/>
            <a:ext cx="3084871" cy="175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198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9241A00C-1EF3-FA48-8FA1-20C3F4CBBE3C}"/>
              </a:ext>
            </a:extLst>
          </p:cNvPr>
          <p:cNvSpPr txBox="1">
            <a:spLocks/>
          </p:cNvSpPr>
          <p:nvPr/>
        </p:nvSpPr>
        <p:spPr>
          <a:xfrm>
            <a:off x="457199" y="620688"/>
            <a:ext cx="7890387" cy="576064"/>
          </a:xfrm>
          <a:prstGeom prst="rect">
            <a:avLst/>
          </a:prstGeom>
        </p:spPr>
        <p:txBody>
          <a:bodyPr vert="horz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0E71B4"/>
                </a:solidFill>
                <a:latin typeface="Alte DIN 1451 Mittelschrift gepraegt" charset="0"/>
                <a:ea typeface="Alte DIN 1451 Mittelschrift gepraegt" charset="0"/>
                <a:cs typeface="Alte DIN 1451 Mittelschrift gepraegt" charset="0"/>
              </a:defRPr>
            </a:lvl1pPr>
          </a:lstStyle>
          <a:p>
            <a:r>
              <a:rPr lang="en-US" dirty="0"/>
              <a:t>More about EMODnet Ingestion and what we can do for your data – Your Data Work It !</a:t>
            </a:r>
            <a:endParaRPr lang="it-IT" dirty="0"/>
          </a:p>
        </p:txBody>
      </p:sp>
      <p:sp>
        <p:nvSpPr>
          <p:cNvPr id="6" name="Rettangolo 11">
            <a:extLst>
              <a:ext uri="{FF2B5EF4-FFF2-40B4-BE49-F238E27FC236}">
                <a16:creationId xmlns:a16="http://schemas.microsoft.com/office/drawing/2014/main" id="{3C25FA47-514B-1743-8A36-C9BAF38778FD}"/>
              </a:ext>
            </a:extLst>
          </p:cNvPr>
          <p:cNvSpPr/>
          <p:nvPr/>
        </p:nvSpPr>
        <p:spPr>
          <a:xfrm>
            <a:off x="484719" y="476671"/>
            <a:ext cx="2016224" cy="45719"/>
          </a:xfrm>
          <a:prstGeom prst="rect">
            <a:avLst/>
          </a:prstGeom>
          <a:solidFill>
            <a:srgbClr val="0E71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937" y="2457142"/>
            <a:ext cx="3057153" cy="203611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2523" y="2379817"/>
            <a:ext cx="2989478" cy="426845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3722" y="4152900"/>
            <a:ext cx="3080283" cy="172495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826972" y="1656588"/>
            <a:ext cx="458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1F497D"/>
                </a:solidFill>
                <a:latin typeface="Open Sans"/>
              </a:rPr>
              <a:t>Check out the video</a:t>
            </a:r>
          </a:p>
          <a:p>
            <a:pPr algn="ctr"/>
            <a:r>
              <a:rPr lang="en-GB" sz="2000" b="1" dirty="0">
                <a:solidFill>
                  <a:srgbClr val="1F497D"/>
                </a:solidFill>
                <a:latin typeface="Open Sans"/>
              </a:rPr>
              <a:t>on our </a:t>
            </a:r>
            <a:r>
              <a:rPr lang="en-GB" sz="2000" b="1" dirty="0" err="1">
                <a:solidFill>
                  <a:srgbClr val="1F497D"/>
                </a:solidFill>
                <a:latin typeface="Open Sans"/>
              </a:rPr>
              <a:t>EMODnet</a:t>
            </a:r>
            <a:r>
              <a:rPr lang="en-GB" sz="2000" b="1" dirty="0">
                <a:solidFill>
                  <a:srgbClr val="1F497D"/>
                </a:solidFill>
                <a:latin typeface="Open Sans"/>
              </a:rPr>
              <a:t> YouTube channel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14919" y="1659230"/>
            <a:ext cx="4760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1F497D"/>
                </a:solidFill>
                <a:latin typeface="Open Sans"/>
              </a:rPr>
              <a:t>Check out our posters at the virtual exhibition room </a:t>
            </a:r>
            <a:endParaRPr lang="en-US" sz="2000" b="1" dirty="0">
              <a:solidFill>
                <a:srgbClr val="1F497D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626792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1973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9241A00C-1EF3-FA48-8FA1-20C3F4CBBE3C}"/>
              </a:ext>
            </a:extLst>
          </p:cNvPr>
          <p:cNvSpPr txBox="1">
            <a:spLocks/>
          </p:cNvSpPr>
          <p:nvPr/>
        </p:nvSpPr>
        <p:spPr>
          <a:xfrm>
            <a:off x="457200" y="620688"/>
            <a:ext cx="5472608" cy="576064"/>
          </a:xfrm>
          <a:prstGeom prst="rect">
            <a:avLst/>
          </a:prstGeom>
        </p:spPr>
        <p:txBody>
          <a:bodyPr vert="horz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0E71B4"/>
                </a:solidFill>
                <a:latin typeface="Alte DIN 1451 Mittelschrift gepraegt" charset="0"/>
                <a:ea typeface="Alte DIN 1451 Mittelschrift gepraegt" charset="0"/>
                <a:cs typeface="Alte DIN 1451 Mittelschrift gepraegt" charset="0"/>
              </a:defRPr>
            </a:lvl1pPr>
          </a:lstStyle>
          <a:p>
            <a:r>
              <a:rPr lang="it-IT" dirty="0" err="1"/>
              <a:t>Overall</a:t>
            </a:r>
            <a:r>
              <a:rPr lang="it-IT" dirty="0"/>
              <a:t> </a:t>
            </a:r>
            <a:r>
              <a:rPr lang="it-IT" dirty="0" err="1"/>
              <a:t>Objectives</a:t>
            </a:r>
            <a:endParaRPr lang="it-IT" dirty="0"/>
          </a:p>
        </p:txBody>
      </p:sp>
      <p:sp>
        <p:nvSpPr>
          <p:cNvPr id="6" name="Rettangolo 11">
            <a:extLst>
              <a:ext uri="{FF2B5EF4-FFF2-40B4-BE49-F238E27FC236}">
                <a16:creationId xmlns:a16="http://schemas.microsoft.com/office/drawing/2014/main" id="{3C25FA47-514B-1743-8A36-C9BAF38778FD}"/>
              </a:ext>
            </a:extLst>
          </p:cNvPr>
          <p:cNvSpPr/>
          <p:nvPr/>
        </p:nvSpPr>
        <p:spPr>
          <a:xfrm>
            <a:off x="484719" y="476671"/>
            <a:ext cx="2016224" cy="45719"/>
          </a:xfrm>
          <a:prstGeom prst="rect">
            <a:avLst/>
          </a:prstGeom>
          <a:solidFill>
            <a:srgbClr val="0E71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2CCF950-87CF-8345-A916-85812210C7CD}"/>
              </a:ext>
            </a:extLst>
          </p:cNvPr>
          <p:cNvSpPr txBox="1"/>
          <p:nvPr/>
        </p:nvSpPr>
        <p:spPr>
          <a:xfrm>
            <a:off x="457200" y="1785783"/>
            <a:ext cx="11380124" cy="4572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en-US" altLang="en-US" sz="2800" dirty="0">
                <a:solidFill>
                  <a:srgbClr val="1F497D"/>
                </a:solidFill>
                <a:cs typeface="Calibri" panose="020F0502020204030204" pitchFamily="34" charset="0"/>
              </a:rPr>
              <a:t>To </a:t>
            </a:r>
            <a:r>
              <a:rPr lang="en-US" altLang="en-US" sz="2800" b="1" dirty="0">
                <a:solidFill>
                  <a:srgbClr val="1F497D"/>
                </a:solidFill>
                <a:cs typeface="Calibri" panose="020F0502020204030204" pitchFamily="34" charset="0"/>
              </a:rPr>
              <a:t>identify</a:t>
            </a:r>
            <a:r>
              <a:rPr lang="en-US" altLang="en-US" sz="2800" dirty="0">
                <a:solidFill>
                  <a:srgbClr val="1F497D"/>
                </a:solidFill>
                <a:cs typeface="Calibri" panose="020F0502020204030204" pitchFamily="34" charset="0"/>
              </a:rPr>
              <a:t>, </a:t>
            </a:r>
            <a:r>
              <a:rPr lang="en-US" altLang="en-US" sz="2800" b="1" dirty="0">
                <a:solidFill>
                  <a:srgbClr val="1F497D"/>
                </a:solidFill>
                <a:cs typeface="Calibri" panose="020F0502020204030204" pitchFamily="34" charset="0"/>
              </a:rPr>
              <a:t>encourage</a:t>
            </a:r>
            <a:r>
              <a:rPr lang="en-US" altLang="en-US" sz="2800" dirty="0">
                <a:solidFill>
                  <a:srgbClr val="1F497D"/>
                </a:solidFill>
                <a:cs typeface="Calibri" panose="020F0502020204030204" pitchFamily="34" charset="0"/>
              </a:rPr>
              <a:t> and </a:t>
            </a:r>
            <a:r>
              <a:rPr lang="en-US" altLang="en-US" sz="2800" b="1" dirty="0">
                <a:solidFill>
                  <a:srgbClr val="1F497D"/>
                </a:solidFill>
                <a:cs typeface="Calibri" panose="020F0502020204030204" pitchFamily="34" charset="0"/>
              </a:rPr>
              <a:t>support data holders </a:t>
            </a:r>
            <a:r>
              <a:rPr lang="en-US" altLang="en-US" sz="2800" dirty="0">
                <a:solidFill>
                  <a:srgbClr val="1F497D"/>
                </a:solidFill>
                <a:cs typeface="Calibri" panose="020F0502020204030204" pitchFamily="34" charset="0"/>
              </a:rPr>
              <a:t>(from public and private sectors) to share their data with </a:t>
            </a:r>
            <a:r>
              <a:rPr lang="en-US" altLang="en-US" sz="2800" dirty="0" err="1">
                <a:solidFill>
                  <a:srgbClr val="1F497D"/>
                </a:solidFill>
                <a:cs typeface="Calibri" panose="020F0502020204030204" pitchFamily="34" charset="0"/>
              </a:rPr>
              <a:t>EMODnet</a:t>
            </a:r>
            <a:r>
              <a:rPr lang="en-US" altLang="en-US" sz="2800" dirty="0">
                <a:solidFill>
                  <a:srgbClr val="1F497D"/>
                </a:solidFill>
                <a:cs typeface="Calibri" panose="020F0502020204030204" pitchFamily="34" charset="0"/>
              </a:rPr>
              <a:t> and to become partner in the EU data management infrastructures for data exchanges.</a:t>
            </a:r>
          </a:p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en-US" altLang="en-US" sz="2800" dirty="0">
                <a:solidFill>
                  <a:srgbClr val="1F497D"/>
                </a:solidFill>
                <a:cs typeface="Calibri" panose="020F0502020204030204" pitchFamily="34" charset="0"/>
              </a:rPr>
              <a:t>To operate and maintain an</a:t>
            </a:r>
            <a:r>
              <a:rPr lang="en-US" altLang="en-US" sz="2800" b="1" dirty="0">
                <a:solidFill>
                  <a:srgbClr val="1F497D"/>
                </a:solidFill>
                <a:cs typeface="Calibri" panose="020F0502020204030204" pitchFamily="34" charset="0"/>
              </a:rPr>
              <a:t> extra EMODnet portal </a:t>
            </a:r>
            <a:r>
              <a:rPr lang="en-US" altLang="en-US" sz="2800" dirty="0">
                <a:solidFill>
                  <a:srgbClr val="1F497D"/>
                </a:solidFill>
                <a:cs typeface="Calibri" panose="020F0502020204030204" pitchFamily="34" charset="0"/>
              </a:rPr>
              <a:t>with services to facilitate data holders submitting marine data sets for publishing, further processing and safekeeping by expert data </a:t>
            </a:r>
            <a:r>
              <a:rPr lang="en-US" altLang="en-US" sz="2800" dirty="0" err="1">
                <a:solidFill>
                  <a:srgbClr val="1F497D"/>
                </a:solidFill>
                <a:cs typeface="Calibri" panose="020F0502020204030204" pitchFamily="34" charset="0"/>
              </a:rPr>
              <a:t>centres</a:t>
            </a:r>
            <a:r>
              <a:rPr lang="en-US" altLang="en-US" sz="2800" dirty="0">
                <a:solidFill>
                  <a:srgbClr val="1F497D"/>
                </a:solidFill>
                <a:cs typeface="Calibri" panose="020F0502020204030204" pitchFamily="34" charset="0"/>
              </a:rPr>
              <a:t>, and subsequent distribution through EMODnet thematic portals as </a:t>
            </a:r>
            <a:r>
              <a:rPr lang="en-US" altLang="en-US" sz="2800" b="1" dirty="0">
                <a:solidFill>
                  <a:srgbClr val="1F497D"/>
                </a:solidFill>
                <a:cs typeface="Calibri" panose="020F0502020204030204" pitchFamily="34" charset="0"/>
              </a:rPr>
              <a:t>open data</a:t>
            </a:r>
            <a:r>
              <a:rPr lang="en-US" altLang="en-US" sz="2800" dirty="0">
                <a:solidFill>
                  <a:srgbClr val="1F497D"/>
                </a:solidFill>
                <a:cs typeface="Calibri" panose="020F0502020204030204" pitchFamily="34" charset="0"/>
              </a:rPr>
              <a:t>.</a:t>
            </a:r>
          </a:p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en-GB" altLang="en-US" sz="2800" dirty="0">
                <a:solidFill>
                  <a:srgbClr val="1F497D"/>
                </a:solidFill>
                <a:cs typeface="Calibri" panose="020F0502020204030204" pitchFamily="34" charset="0"/>
              </a:rPr>
              <a:t>To target data providers that are not yet routinely submitting data sets to national data centres and who are not yet familiar with the marine community data management practices and standards</a:t>
            </a:r>
            <a:r>
              <a:rPr lang="en-GB" altLang="en-US" sz="2800" dirty="0">
                <a:solidFill>
                  <a:srgbClr val="1F497D"/>
                </a:solidFill>
                <a:latin typeface="Open Sans" charset="0"/>
                <a:cs typeface="Arial" panose="020B0604020202020204" pitchFamily="34" charset="0"/>
              </a:rPr>
              <a:t>.</a:t>
            </a:r>
            <a:endParaRPr lang="en-US" altLang="en-US" sz="2800" dirty="0">
              <a:solidFill>
                <a:srgbClr val="1F497D"/>
              </a:solidFill>
              <a:latin typeface="Open Sans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890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9241A00C-1EF3-FA48-8FA1-20C3F4CBBE3C}"/>
              </a:ext>
            </a:extLst>
          </p:cNvPr>
          <p:cNvSpPr txBox="1">
            <a:spLocks/>
          </p:cNvSpPr>
          <p:nvPr/>
        </p:nvSpPr>
        <p:spPr>
          <a:xfrm>
            <a:off x="457200" y="620688"/>
            <a:ext cx="5472608" cy="576064"/>
          </a:xfrm>
          <a:prstGeom prst="rect">
            <a:avLst/>
          </a:prstGeom>
        </p:spPr>
        <p:txBody>
          <a:bodyPr vert="horz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0E71B4"/>
                </a:solidFill>
                <a:latin typeface="Alte DIN 1451 Mittelschrift gepraegt" charset="0"/>
                <a:ea typeface="Alte DIN 1451 Mittelschrift gepraegt" charset="0"/>
                <a:cs typeface="Alte DIN 1451 Mittelschrift gepraegt" charset="0"/>
              </a:defRPr>
            </a:lvl1pPr>
          </a:lstStyle>
          <a:p>
            <a:r>
              <a:rPr lang="en-GB" dirty="0"/>
              <a:t>Principle data flow </a:t>
            </a:r>
            <a:r>
              <a:rPr lang="en-GB" dirty="0">
                <a:solidFill>
                  <a:srgbClr val="FF0000"/>
                </a:solidFill>
              </a:rPr>
              <a:t> 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6" name="Rettangolo 11">
            <a:extLst>
              <a:ext uri="{FF2B5EF4-FFF2-40B4-BE49-F238E27FC236}">
                <a16:creationId xmlns:a16="http://schemas.microsoft.com/office/drawing/2014/main" id="{3C25FA47-514B-1743-8A36-C9BAF38778FD}"/>
              </a:ext>
            </a:extLst>
          </p:cNvPr>
          <p:cNvSpPr/>
          <p:nvPr/>
        </p:nvSpPr>
        <p:spPr>
          <a:xfrm>
            <a:off x="484719" y="476671"/>
            <a:ext cx="2016224" cy="45719"/>
          </a:xfrm>
          <a:prstGeom prst="rect">
            <a:avLst/>
          </a:prstGeom>
          <a:solidFill>
            <a:srgbClr val="0E71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2CCF950-87CF-8345-A916-85812210C7CD}"/>
              </a:ext>
            </a:extLst>
          </p:cNvPr>
          <p:cNvSpPr txBox="1"/>
          <p:nvPr/>
        </p:nvSpPr>
        <p:spPr>
          <a:xfrm>
            <a:off x="457200" y="1724824"/>
            <a:ext cx="1138012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en-US" altLang="en-US" sz="2800" dirty="0">
                <a:solidFill>
                  <a:srgbClr val="1F497D"/>
                </a:solidFill>
                <a:cs typeface="Calibri" panose="020F0502020204030204" pitchFamily="34" charset="0"/>
              </a:rPr>
              <a:t>Use and collaboration with</a:t>
            </a:r>
            <a:r>
              <a:rPr lang="en-GB" altLang="en-US" sz="2800" dirty="0">
                <a:solidFill>
                  <a:srgbClr val="1F497D"/>
                </a:solidFill>
                <a:cs typeface="Calibri" panose="020F0502020204030204" pitchFamily="34" charset="0"/>
              </a:rPr>
              <a:t> </a:t>
            </a:r>
            <a:r>
              <a:rPr lang="en-GB" altLang="en-US" sz="2800" b="1" dirty="0">
                <a:solidFill>
                  <a:srgbClr val="1F497D"/>
                </a:solidFill>
                <a:cs typeface="Calibri" panose="020F0502020204030204" pitchFamily="34" charset="0"/>
              </a:rPr>
              <a:t>existing European marine data management infrastructures and pathways </a:t>
            </a:r>
            <a:r>
              <a:rPr lang="en-GB" altLang="en-US" sz="2800" dirty="0">
                <a:solidFill>
                  <a:srgbClr val="1F497D"/>
                </a:solidFill>
                <a:cs typeface="Calibri" panose="020F0502020204030204" pitchFamily="34" charset="0"/>
              </a:rPr>
              <a:t>feeding into </a:t>
            </a:r>
            <a:r>
              <a:rPr lang="en-GB" altLang="en-US" sz="2800" dirty="0" err="1">
                <a:solidFill>
                  <a:srgbClr val="1F497D"/>
                </a:solidFill>
                <a:cs typeface="Calibri" panose="020F0502020204030204" pitchFamily="34" charset="0"/>
              </a:rPr>
              <a:t>EMODnet</a:t>
            </a:r>
            <a:r>
              <a:rPr lang="en-GB" altLang="en-US" sz="2800" dirty="0">
                <a:solidFill>
                  <a:srgbClr val="1F497D"/>
                </a:solidFill>
                <a:cs typeface="Calibri" panose="020F0502020204030204" pitchFamily="34" charset="0"/>
              </a:rPr>
              <a:t> data portals.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4112" y="3515480"/>
            <a:ext cx="9231391" cy="254306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14112" y="6280531"/>
            <a:ext cx="92313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</a:rPr>
              <a:t>Workflow from submission to elaborating and processing for publishing in </a:t>
            </a:r>
            <a:r>
              <a:rPr kumimoji="0" lang="en-GB" sz="1800" b="0" i="1" u="none" strike="noStrike" kern="0" cap="none" spc="0" normalizeH="0" baseline="0" noProof="0" dirty="0" err="1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</a:rPr>
              <a:t>EMODnet</a:t>
            </a: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778629" y="3378836"/>
            <a:ext cx="4962524" cy="2816351"/>
          </a:xfrm>
          <a:prstGeom prst="roundRect">
            <a:avLst/>
          </a:prstGeom>
          <a:noFill/>
          <a:ln w="22225"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8213781" y="2765603"/>
            <a:ext cx="287288" cy="504056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E71B4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81088" y="5569030"/>
            <a:ext cx="188976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1100" i="1" dirty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US" sz="1100" i="1" dirty="0" err="1">
                <a:latin typeface="Segoe UI" panose="020B0502040204020203" pitchFamily="34" charset="0"/>
                <a:cs typeface="Segoe UI" panose="020B0502040204020203" pitchFamily="34" charset="0"/>
              </a:rPr>
              <a:t>SeaDataNet</a:t>
            </a:r>
            <a:r>
              <a:rPr lang="en-US" sz="1100" i="1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100" i="1" dirty="0" err="1">
                <a:latin typeface="Segoe UI" panose="020B0502040204020203" pitchFamily="34" charset="0"/>
                <a:cs typeface="Segoe UI" panose="020B0502040204020203" pitchFamily="34" charset="0"/>
              </a:rPr>
              <a:t>EurOBIS</a:t>
            </a:r>
            <a:r>
              <a:rPr lang="en-US" sz="1100" i="1" dirty="0">
                <a:latin typeface="Segoe UI" panose="020B0502040204020203" pitchFamily="34" charset="0"/>
                <a:cs typeface="Segoe UI" panose="020B0502040204020203" pitchFamily="34" charset="0"/>
              </a:rPr>
              <a:t>, ICES, EGDI, COGEA)</a:t>
            </a:r>
          </a:p>
        </p:txBody>
      </p:sp>
    </p:spTree>
    <p:extLst>
      <p:ext uri="{BB962C8B-B14F-4D97-AF65-F5344CB8AC3E}">
        <p14:creationId xmlns:p14="http://schemas.microsoft.com/office/powerpoint/2010/main" val="1037992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9241A00C-1EF3-FA48-8FA1-20C3F4CBBE3C}"/>
              </a:ext>
            </a:extLst>
          </p:cNvPr>
          <p:cNvSpPr txBox="1">
            <a:spLocks/>
          </p:cNvSpPr>
          <p:nvPr/>
        </p:nvSpPr>
        <p:spPr>
          <a:xfrm>
            <a:off x="457200" y="620688"/>
            <a:ext cx="7372350" cy="576064"/>
          </a:xfrm>
          <a:prstGeom prst="rect">
            <a:avLst/>
          </a:prstGeom>
        </p:spPr>
        <p:txBody>
          <a:bodyPr vert="horz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0E71B4"/>
                </a:solidFill>
                <a:latin typeface="Alte DIN 1451 Mittelschrift gepraegt" charset="0"/>
                <a:ea typeface="Alte DIN 1451 Mittelschrift gepraegt" charset="0"/>
                <a:cs typeface="Alte DIN 1451 Mittelschrift gepraegt" charset="0"/>
              </a:defRPr>
            </a:lvl1pPr>
          </a:lstStyle>
          <a:p>
            <a:r>
              <a:rPr lang="en-GB" dirty="0"/>
              <a:t>The </a:t>
            </a:r>
            <a:r>
              <a:rPr lang="en-GB" dirty="0" err="1"/>
              <a:t>EMODnet</a:t>
            </a:r>
            <a:r>
              <a:rPr lang="en-GB" dirty="0"/>
              <a:t> Ingestion Portal </a:t>
            </a:r>
          </a:p>
          <a:p>
            <a:r>
              <a:rPr lang="en-GB" dirty="0"/>
              <a:t>and its services (since Feb. 2017)</a:t>
            </a:r>
            <a:endParaRPr lang="it-IT" dirty="0"/>
          </a:p>
        </p:txBody>
      </p:sp>
      <p:sp>
        <p:nvSpPr>
          <p:cNvPr id="6" name="Rettangolo 11">
            <a:extLst>
              <a:ext uri="{FF2B5EF4-FFF2-40B4-BE49-F238E27FC236}">
                <a16:creationId xmlns:a16="http://schemas.microsoft.com/office/drawing/2014/main" id="{3C25FA47-514B-1743-8A36-C9BAF38778FD}"/>
              </a:ext>
            </a:extLst>
          </p:cNvPr>
          <p:cNvSpPr/>
          <p:nvPr/>
        </p:nvSpPr>
        <p:spPr>
          <a:xfrm>
            <a:off x="484719" y="476671"/>
            <a:ext cx="2016224" cy="45719"/>
          </a:xfrm>
          <a:prstGeom prst="rect">
            <a:avLst/>
          </a:prstGeom>
          <a:solidFill>
            <a:srgbClr val="0E71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5776" y="1744703"/>
            <a:ext cx="4502945" cy="5005175"/>
          </a:xfrm>
          <a:prstGeom prst="rect">
            <a:avLst/>
          </a:prstGeom>
        </p:spPr>
      </p:pic>
      <p:sp>
        <p:nvSpPr>
          <p:cNvPr id="12" name="Titolo 4"/>
          <p:cNvSpPr txBox="1">
            <a:spLocks/>
          </p:cNvSpPr>
          <p:nvPr/>
        </p:nvSpPr>
        <p:spPr>
          <a:xfrm>
            <a:off x="6975018" y="1309461"/>
            <a:ext cx="3952848" cy="352399"/>
          </a:xfrm>
          <a:prstGeom prst="rect">
            <a:avLst/>
          </a:prstGeom>
          <a:noFill/>
          <a:effectLst/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rgbClr val="0E71B4"/>
                </a:solidFill>
                <a:latin typeface="Alte DIN 1451 Mittelschrift gepraegt" charset="0"/>
                <a:ea typeface="Alte DIN 1451 Mittelschrift gepraegt" charset="0"/>
                <a:cs typeface="Alte DIN 1451 Mittelschrift gepraegt" charset="0"/>
              </a:defRPr>
            </a:lvl1pPr>
          </a:lstStyle>
          <a:p>
            <a:pPr algn="ctr"/>
            <a:r>
              <a:rPr lang="en-GB" sz="2000" dirty="0"/>
              <a:t>www.emodnet-ingestion.eu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670551" y="3847385"/>
            <a:ext cx="1695400" cy="1133475"/>
          </a:xfrm>
          <a:prstGeom prst="roundRect">
            <a:avLst/>
          </a:prstGeom>
          <a:noFill/>
          <a:ln w="44450">
            <a:solidFill>
              <a:srgbClr val="1883C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479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445" y="2442560"/>
            <a:ext cx="5854700" cy="1123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Data Submission Service (the core service)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i="1" dirty="0">
                <a:solidFill>
                  <a:srgbClr val="1F497D"/>
                </a:solidFill>
              </a:rPr>
              <a:t>(with integrated services such as the </a:t>
            </a:r>
            <a:r>
              <a:rPr lang="en-GB" sz="1500" i="1" dirty="0">
                <a:solidFill>
                  <a:srgbClr val="1F497D"/>
                </a:solidFill>
              </a:rPr>
              <a:t>on-line submission form, user management service, tracking service</a:t>
            </a:r>
            <a:r>
              <a:rPr lang="en-US" sz="1600" i="1" dirty="0">
                <a:solidFill>
                  <a:srgbClr val="1F497D"/>
                </a:solidFill>
              </a:rPr>
              <a:t>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i="1" dirty="0">
              <a:solidFill>
                <a:srgbClr val="1F497D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7835" y="3547320"/>
            <a:ext cx="28803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4799"/>
                </a:solidFill>
                <a:effectLst/>
                <a:uLnTx/>
                <a:uFillTx/>
              </a:rPr>
              <a:t>Discovery and Access  service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i="1" kern="0" dirty="0">
                <a:solidFill>
                  <a:srgbClr val="004799"/>
                </a:solidFill>
              </a:rPr>
              <a:t>(operating on the ingested and completed data submissions) </a:t>
            </a:r>
            <a:endParaRPr kumimoji="0" lang="en-US" sz="1600" i="1" u="none" strike="noStrike" kern="0" cap="none" spc="0" normalizeH="0" baseline="0" noProof="0" dirty="0">
              <a:ln>
                <a:noFill/>
              </a:ln>
              <a:solidFill>
                <a:srgbClr val="004799"/>
              </a:solidFill>
              <a:effectLst/>
              <a:uLnTx/>
              <a:uFillTx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0445" y="4430744"/>
            <a:ext cx="3873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4799"/>
                </a:solidFill>
                <a:effectLst/>
                <a:uLnTx/>
                <a:uFillTx/>
              </a:rPr>
              <a:t>Service for integrating operational data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i="1" kern="0" dirty="0">
                <a:solidFill>
                  <a:srgbClr val="004799"/>
                </a:solidFill>
              </a:rPr>
              <a:t>(working together with </a:t>
            </a:r>
            <a:r>
              <a:rPr lang="en-US" sz="1600" i="1" kern="0" dirty="0" err="1">
                <a:solidFill>
                  <a:srgbClr val="004799"/>
                </a:solidFill>
              </a:rPr>
              <a:t>EMODnet</a:t>
            </a:r>
            <a:r>
              <a:rPr lang="en-US" sz="1600" i="1" kern="0" dirty="0">
                <a:solidFill>
                  <a:srgbClr val="004799"/>
                </a:solidFill>
              </a:rPr>
              <a:t> Physics)</a:t>
            </a:r>
            <a:endParaRPr kumimoji="0" lang="en-US" sz="1600" i="1" u="none" strike="noStrike" kern="0" cap="none" spc="0" normalizeH="0" baseline="0" noProof="0" dirty="0">
              <a:ln>
                <a:noFill/>
              </a:ln>
              <a:solidFill>
                <a:srgbClr val="004799"/>
              </a:solidFill>
              <a:effectLst/>
              <a:uLnTx/>
              <a:uFillTx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0445" y="5006853"/>
            <a:ext cx="28803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4799"/>
                </a:solidFill>
                <a:effectLst/>
                <a:uLnTx/>
                <a:uFillTx/>
              </a:rPr>
              <a:t>Data Wanted service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0445" y="5445929"/>
            <a:ext cx="28803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4799"/>
                </a:solidFill>
                <a:effectLst/>
                <a:uLnTx/>
                <a:uFillTx/>
              </a:rPr>
              <a:t>Help Desk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0743" y="5985528"/>
            <a:ext cx="28803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Guidelines</a:t>
            </a:r>
          </a:p>
        </p:txBody>
      </p:sp>
    </p:spTree>
    <p:extLst>
      <p:ext uri="{BB962C8B-B14F-4D97-AF65-F5344CB8AC3E}">
        <p14:creationId xmlns:p14="http://schemas.microsoft.com/office/powerpoint/2010/main" val="73316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9241A00C-1EF3-FA48-8FA1-20C3F4CBBE3C}"/>
              </a:ext>
            </a:extLst>
          </p:cNvPr>
          <p:cNvSpPr txBox="1">
            <a:spLocks/>
          </p:cNvSpPr>
          <p:nvPr/>
        </p:nvSpPr>
        <p:spPr>
          <a:xfrm>
            <a:off x="457200" y="620688"/>
            <a:ext cx="7372350" cy="576064"/>
          </a:xfrm>
          <a:prstGeom prst="rect">
            <a:avLst/>
          </a:prstGeom>
        </p:spPr>
        <p:txBody>
          <a:bodyPr vert="horz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0E71B4"/>
                </a:solidFill>
                <a:latin typeface="Alte DIN 1451 Mittelschrift gepraegt" charset="0"/>
                <a:ea typeface="Alte DIN 1451 Mittelschrift gepraegt" charset="0"/>
                <a:cs typeface="Alte DIN 1451 Mittelschrift gepraegt" charset="0"/>
              </a:defRPr>
            </a:lvl1pPr>
          </a:lstStyle>
          <a:p>
            <a:r>
              <a:rPr lang="en-GB" dirty="0"/>
              <a:t>On-line submission form</a:t>
            </a:r>
            <a:endParaRPr lang="it-IT" dirty="0"/>
          </a:p>
        </p:txBody>
      </p:sp>
      <p:sp>
        <p:nvSpPr>
          <p:cNvPr id="6" name="Rettangolo 11">
            <a:extLst>
              <a:ext uri="{FF2B5EF4-FFF2-40B4-BE49-F238E27FC236}">
                <a16:creationId xmlns:a16="http://schemas.microsoft.com/office/drawing/2014/main" id="{3C25FA47-514B-1743-8A36-C9BAF38778FD}"/>
              </a:ext>
            </a:extLst>
          </p:cNvPr>
          <p:cNvSpPr/>
          <p:nvPr/>
        </p:nvSpPr>
        <p:spPr>
          <a:xfrm>
            <a:off x="484719" y="476671"/>
            <a:ext cx="2016224" cy="45719"/>
          </a:xfrm>
          <a:prstGeom prst="rect">
            <a:avLst/>
          </a:prstGeom>
          <a:solidFill>
            <a:srgbClr val="0E71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8175" y="1450497"/>
            <a:ext cx="7169517" cy="5169856"/>
          </a:xfrm>
          <a:prstGeom prst="rect">
            <a:avLst/>
          </a:prstGeom>
        </p:spPr>
      </p:pic>
      <p:sp>
        <p:nvSpPr>
          <p:cNvPr id="21" name="ZoneTexte 6">
            <a:extLst>
              <a:ext uri="{FF2B5EF4-FFF2-40B4-BE49-F238E27FC236}">
                <a16:creationId xmlns:a16="http://schemas.microsoft.com/office/drawing/2014/main" id="{82CCF950-87CF-8345-A916-85812210C7CD}"/>
              </a:ext>
            </a:extLst>
          </p:cNvPr>
          <p:cNvSpPr txBox="1"/>
          <p:nvPr/>
        </p:nvSpPr>
        <p:spPr>
          <a:xfrm>
            <a:off x="190500" y="2758152"/>
            <a:ext cx="3835400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Blip>
                <a:blip r:embed="rId5"/>
              </a:buBlip>
            </a:pPr>
            <a:r>
              <a:rPr lang="en-GB" altLang="en-US" sz="2000" dirty="0">
                <a:solidFill>
                  <a:srgbClr val="1F497D"/>
                </a:solidFill>
                <a:cs typeface="Calibri" panose="020F0502020204030204" pitchFamily="34" charset="0"/>
              </a:rPr>
              <a:t>Based on </a:t>
            </a:r>
            <a:r>
              <a:rPr lang="en-GB" altLang="en-US" sz="2000" b="1" dirty="0">
                <a:solidFill>
                  <a:srgbClr val="1F497D"/>
                </a:solidFill>
                <a:cs typeface="Calibri" panose="020F0502020204030204" pitchFamily="34" charset="0"/>
              </a:rPr>
              <a:t>ISO 19115-2 </a:t>
            </a:r>
            <a:r>
              <a:rPr lang="en-GB" altLang="en-US" sz="2000" dirty="0">
                <a:solidFill>
                  <a:srgbClr val="1F497D"/>
                </a:solidFill>
                <a:cs typeface="Calibri" panose="020F0502020204030204" pitchFamily="34" charset="0"/>
              </a:rPr>
              <a:t>standard </a:t>
            </a:r>
            <a:r>
              <a:rPr lang="en-US" altLang="en-US" sz="2000" dirty="0">
                <a:solidFill>
                  <a:srgbClr val="1F497D"/>
                </a:solidFill>
                <a:cs typeface="Calibri" panose="020F0502020204030204" pitchFamily="34" charset="0"/>
              </a:rPr>
              <a:t> </a:t>
            </a:r>
          </a:p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Blip>
                <a:blip r:embed="rId5"/>
              </a:buBlip>
            </a:pPr>
            <a:r>
              <a:rPr lang="en-US" altLang="en-US" sz="2000" b="1" dirty="0">
                <a:solidFill>
                  <a:srgbClr val="1F497D"/>
                </a:solidFill>
                <a:cs typeface="Calibri" panose="020F0502020204030204" pitchFamily="34" charset="0"/>
              </a:rPr>
              <a:t>INSPIRE</a:t>
            </a:r>
            <a:r>
              <a:rPr lang="en-US" altLang="en-US" sz="2000" dirty="0">
                <a:solidFill>
                  <a:srgbClr val="1F497D"/>
                </a:solidFill>
                <a:cs typeface="Calibri" panose="020F0502020204030204" pitchFamily="34" charset="0"/>
              </a:rPr>
              <a:t> compliant</a:t>
            </a:r>
          </a:p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Blip>
                <a:blip r:embed="rId5"/>
              </a:buBlip>
            </a:pPr>
            <a:r>
              <a:rPr lang="en-US" altLang="en-US" sz="2000" dirty="0">
                <a:solidFill>
                  <a:srgbClr val="1F497D"/>
                </a:solidFill>
                <a:cs typeface="Calibri" panose="020F0502020204030204" pitchFamily="34" charset="0"/>
              </a:rPr>
              <a:t>Five conceptually similar metadata groups with </a:t>
            </a:r>
            <a:r>
              <a:rPr lang="en-US" altLang="en-US" sz="2000" b="1" dirty="0">
                <a:solidFill>
                  <a:srgbClr val="1F497D"/>
                </a:solidFill>
                <a:cs typeface="Calibri" panose="020F0502020204030204" pitchFamily="34" charset="0"/>
              </a:rPr>
              <a:t>standardized</a:t>
            </a:r>
            <a:r>
              <a:rPr lang="en-US" altLang="en-US" sz="2000" dirty="0">
                <a:solidFill>
                  <a:srgbClr val="1F497D"/>
                </a:solidFill>
                <a:cs typeface="Calibri" panose="020F0502020204030204" pitchFamily="34" charset="0"/>
              </a:rPr>
              <a:t> or </a:t>
            </a:r>
            <a:r>
              <a:rPr lang="en-US" altLang="en-US" sz="2000" b="1" dirty="0">
                <a:solidFill>
                  <a:srgbClr val="1F497D"/>
                </a:solidFill>
                <a:cs typeface="Calibri" panose="020F0502020204030204" pitchFamily="34" charset="0"/>
              </a:rPr>
              <a:t>free text metadata fields</a:t>
            </a:r>
          </a:p>
        </p:txBody>
      </p:sp>
    </p:spTree>
    <p:extLst>
      <p:ext uri="{BB962C8B-B14F-4D97-AF65-F5344CB8AC3E}">
        <p14:creationId xmlns:p14="http://schemas.microsoft.com/office/powerpoint/2010/main" val="2135568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9241A00C-1EF3-FA48-8FA1-20C3F4CBBE3C}"/>
              </a:ext>
            </a:extLst>
          </p:cNvPr>
          <p:cNvSpPr txBox="1">
            <a:spLocks/>
          </p:cNvSpPr>
          <p:nvPr/>
        </p:nvSpPr>
        <p:spPr>
          <a:xfrm>
            <a:off x="457200" y="620688"/>
            <a:ext cx="7372350" cy="576064"/>
          </a:xfrm>
          <a:prstGeom prst="rect">
            <a:avLst/>
          </a:prstGeom>
        </p:spPr>
        <p:txBody>
          <a:bodyPr vert="horz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0E71B4"/>
                </a:solidFill>
                <a:latin typeface="Alte DIN 1451 Mittelschrift gepraegt" charset="0"/>
                <a:ea typeface="Alte DIN 1451 Mittelschrift gepraegt" charset="0"/>
                <a:cs typeface="Alte DIN 1451 Mittelschrift gepraegt" charset="0"/>
              </a:defRPr>
            </a:lvl1pPr>
          </a:lstStyle>
          <a:p>
            <a:r>
              <a:rPr lang="en-GB" dirty="0"/>
              <a:t>Data Submission process overview </a:t>
            </a:r>
            <a:endParaRPr lang="it-IT" dirty="0"/>
          </a:p>
        </p:txBody>
      </p:sp>
      <p:sp>
        <p:nvSpPr>
          <p:cNvPr id="6" name="Rettangolo 11">
            <a:extLst>
              <a:ext uri="{FF2B5EF4-FFF2-40B4-BE49-F238E27FC236}">
                <a16:creationId xmlns:a16="http://schemas.microsoft.com/office/drawing/2014/main" id="{3C25FA47-514B-1743-8A36-C9BAF38778FD}"/>
              </a:ext>
            </a:extLst>
          </p:cNvPr>
          <p:cNvSpPr/>
          <p:nvPr/>
        </p:nvSpPr>
        <p:spPr>
          <a:xfrm>
            <a:off x="484719" y="476671"/>
            <a:ext cx="2016224" cy="45719"/>
          </a:xfrm>
          <a:prstGeom prst="rect">
            <a:avLst/>
          </a:prstGeom>
          <a:solidFill>
            <a:srgbClr val="0E71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ZoneTexte 6">
            <a:extLst>
              <a:ext uri="{FF2B5EF4-FFF2-40B4-BE49-F238E27FC236}">
                <a16:creationId xmlns:a16="http://schemas.microsoft.com/office/drawing/2014/main" id="{82CCF950-87CF-8345-A916-85812210C7CD}"/>
              </a:ext>
            </a:extLst>
          </p:cNvPr>
          <p:cNvSpPr txBox="1"/>
          <p:nvPr/>
        </p:nvSpPr>
        <p:spPr>
          <a:xfrm>
            <a:off x="457200" y="1602903"/>
            <a:ext cx="11380124" cy="4572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en-GB" altLang="en-US" sz="2800" dirty="0">
                <a:solidFill>
                  <a:srgbClr val="1F497D"/>
                </a:solidFill>
                <a:cs typeface="Calibri" panose="020F0502020204030204" pitchFamily="34" charset="0"/>
              </a:rPr>
              <a:t>Distinction between 2 phases in the life cycle of a data submission:</a:t>
            </a:r>
          </a:p>
          <a:p>
            <a:pPr marL="800100" lvl="1" indent="-342900" algn="just" defTabSz="457200">
              <a:spcBef>
                <a:spcPts val="600"/>
              </a:spcBef>
              <a:buBlip>
                <a:blip r:embed="rId4"/>
              </a:buBlip>
            </a:pPr>
            <a:r>
              <a:rPr lang="en-GB" altLang="en-US" sz="2800" b="1" dirty="0">
                <a:solidFill>
                  <a:srgbClr val="1F497D"/>
                </a:solidFill>
                <a:cs typeface="Calibri" panose="020F0502020204030204" pitchFamily="34" charset="0"/>
              </a:rPr>
              <a:t>Phase I</a:t>
            </a:r>
            <a:r>
              <a:rPr lang="en-GB" altLang="en-US" sz="2800" dirty="0">
                <a:solidFill>
                  <a:srgbClr val="1F497D"/>
                </a:solidFill>
                <a:cs typeface="Calibri" panose="020F0502020204030204" pitchFamily="34" charset="0"/>
              </a:rPr>
              <a:t>:  from data submission to publishing ‘as is’.</a:t>
            </a:r>
          </a:p>
          <a:p>
            <a:pPr marL="800100" lvl="1" indent="-342900" algn="just" defTabSz="457200">
              <a:spcAft>
                <a:spcPts val="1200"/>
              </a:spcAft>
              <a:buBlip>
                <a:blip r:embed="rId4"/>
              </a:buBlip>
            </a:pPr>
            <a:r>
              <a:rPr lang="en-US" altLang="en-US" sz="2800" b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 II</a:t>
            </a:r>
            <a:r>
              <a:rPr lang="en-US" altLang="en-US" sz="28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further elaboration and integration (of subsets) in national, European and EMODnet thematic portals.</a:t>
            </a:r>
          </a:p>
          <a:p>
            <a:pPr marL="342900" indent="-342900" algn="just" defTabSz="457200">
              <a:spcBef>
                <a:spcPts val="1200"/>
              </a:spcBef>
              <a:buBlip>
                <a:blip r:embed="rId4"/>
              </a:buBlip>
            </a:pPr>
            <a:r>
              <a:rPr lang="en-GB" altLang="en-US" sz="2800" b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1</a:t>
            </a:r>
            <a:r>
              <a:rPr lang="en-GB" altLang="en-US" sz="28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submitter </a:t>
            </a:r>
            <a:r>
              <a:rPr lang="en-GB" altLang="en-US" sz="28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completes a number of key fields of the submission form and uploads a zip file with the datasets and related documentation.</a:t>
            </a:r>
          </a:p>
          <a:p>
            <a:pPr marL="342900" indent="-342900" algn="just" defTabSz="457200">
              <a:buBlip>
                <a:blip r:embed="rId4"/>
              </a:buBlip>
            </a:pPr>
            <a:r>
              <a:rPr lang="en-GB" altLang="en-US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2</a:t>
            </a:r>
            <a:r>
              <a:rPr lang="en-GB" altLang="en-US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altLang="en-US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Centre </a:t>
            </a:r>
            <a:r>
              <a:rPr lang="en-GB" altLang="en-US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assigned who reviews and completes the submission form for publishing ‘</a:t>
            </a:r>
            <a:r>
              <a:rPr lang="en-GB" altLang="en-US" sz="28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is</a:t>
            </a:r>
            <a:r>
              <a:rPr lang="en-GB" altLang="en-US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 in </a:t>
            </a:r>
            <a:r>
              <a:rPr lang="en-GB" altLang="en-US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Summary Service.</a:t>
            </a:r>
          </a:p>
          <a:p>
            <a:pPr marL="342900" indent="-342900" algn="just" defTabSz="457200">
              <a:buBlip>
                <a:blip r:embed="rId4"/>
              </a:buBlip>
            </a:pPr>
            <a:r>
              <a:rPr lang="en-GB" altLang="en-US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3</a:t>
            </a:r>
            <a:r>
              <a:rPr lang="en-GB" altLang="en-US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altLang="en-US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Centre </a:t>
            </a:r>
            <a:r>
              <a:rPr lang="en-GB" altLang="en-US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elaborates, where possible, the data sets, resulting in availability </a:t>
            </a:r>
            <a:r>
              <a:rPr lang="en-GB" altLang="en-US" sz="2800" b="1" dirty="0">
                <a:solidFill>
                  <a:srgbClr val="109E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standard formats </a:t>
            </a:r>
            <a:r>
              <a:rPr lang="en-GB" altLang="en-US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GB" altLang="en-US" sz="28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EMODnet</a:t>
            </a:r>
            <a:r>
              <a:rPr lang="en-GB" altLang="en-US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thematic portals</a:t>
            </a:r>
            <a:r>
              <a:rPr lang="en-US" altLang="en-US" sz="2800" dirty="0">
                <a:solidFill>
                  <a:srgbClr val="1F497D"/>
                </a:solidFill>
                <a:latin typeface="Open Sans" charset="0"/>
                <a:cs typeface="Arial" panose="020B0604020202020204" pitchFamily="34" charset="0"/>
              </a:rPr>
              <a:t>.</a:t>
            </a:r>
            <a:endParaRPr lang="en-GB" sz="48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899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9241A00C-1EF3-FA48-8FA1-20C3F4CBBE3C}"/>
              </a:ext>
            </a:extLst>
          </p:cNvPr>
          <p:cNvSpPr txBox="1">
            <a:spLocks/>
          </p:cNvSpPr>
          <p:nvPr/>
        </p:nvSpPr>
        <p:spPr>
          <a:xfrm>
            <a:off x="457200" y="620688"/>
            <a:ext cx="7408985" cy="576064"/>
          </a:xfrm>
          <a:prstGeom prst="rect">
            <a:avLst/>
          </a:prstGeom>
        </p:spPr>
        <p:txBody>
          <a:bodyPr vert="horz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0E71B4"/>
                </a:solidFill>
                <a:latin typeface="Alte DIN 1451 Mittelschrift gepraegt" charset="0"/>
                <a:ea typeface="Alte DIN 1451 Mittelschrift gepraegt" charset="0"/>
                <a:cs typeface="Alte DIN 1451 Mittelschrift gepraegt" charset="0"/>
              </a:defRPr>
            </a:lvl1pPr>
          </a:lstStyle>
          <a:p>
            <a:r>
              <a:rPr lang="en-GB" dirty="0"/>
              <a:t>Involving all </a:t>
            </a:r>
            <a:r>
              <a:rPr lang="en-GB" dirty="0" err="1"/>
              <a:t>EMODnet</a:t>
            </a:r>
            <a:r>
              <a:rPr lang="en-GB" dirty="0"/>
              <a:t> thematic networks in the Ingestion pathways – </a:t>
            </a:r>
          </a:p>
          <a:p>
            <a:r>
              <a:rPr lang="en-GB" dirty="0"/>
              <a:t>Cross Thematic Interactions</a:t>
            </a:r>
          </a:p>
        </p:txBody>
      </p:sp>
      <p:sp>
        <p:nvSpPr>
          <p:cNvPr id="6" name="Rettangolo 11">
            <a:extLst>
              <a:ext uri="{FF2B5EF4-FFF2-40B4-BE49-F238E27FC236}">
                <a16:creationId xmlns:a16="http://schemas.microsoft.com/office/drawing/2014/main" id="{3C25FA47-514B-1743-8A36-C9BAF38778FD}"/>
              </a:ext>
            </a:extLst>
          </p:cNvPr>
          <p:cNvSpPr/>
          <p:nvPr/>
        </p:nvSpPr>
        <p:spPr>
          <a:xfrm>
            <a:off x="484719" y="476671"/>
            <a:ext cx="2016224" cy="45719"/>
          </a:xfrm>
          <a:prstGeom prst="rect">
            <a:avLst/>
          </a:prstGeom>
          <a:solidFill>
            <a:srgbClr val="0E71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ZoneTexte 6">
            <a:extLst>
              <a:ext uri="{FF2B5EF4-FFF2-40B4-BE49-F238E27FC236}">
                <a16:creationId xmlns:a16="http://schemas.microsoft.com/office/drawing/2014/main" id="{82CCF950-87CF-8345-A916-85812210C7CD}"/>
              </a:ext>
            </a:extLst>
          </p:cNvPr>
          <p:cNvSpPr txBox="1"/>
          <p:nvPr/>
        </p:nvSpPr>
        <p:spPr>
          <a:xfrm>
            <a:off x="457200" y="2548231"/>
            <a:ext cx="6300439" cy="33284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342900" lvl="0" indent="-342900" algn="just" defTabSz="457200">
              <a:buBlip>
                <a:blip r:embed="rId4"/>
              </a:buBlip>
            </a:pPr>
            <a:r>
              <a:rPr lang="en-GB" altLang="en-US" sz="2400" dirty="0">
                <a:solidFill>
                  <a:srgbClr val="1F497D"/>
                </a:solidFill>
                <a:cs typeface="Calibri" panose="020F0502020204030204" pitchFamily="34" charset="0"/>
              </a:rPr>
              <a:t>Coordinators of </a:t>
            </a:r>
            <a:r>
              <a:rPr lang="en-GB" altLang="en-US" sz="2400" b="1" dirty="0">
                <a:solidFill>
                  <a:srgbClr val="1F497D"/>
                </a:solidFill>
                <a:cs typeface="Calibri" panose="020F0502020204030204" pitchFamily="34" charset="0"/>
              </a:rPr>
              <a:t>all </a:t>
            </a:r>
            <a:r>
              <a:rPr lang="en-GB" altLang="en-US" sz="2400" b="1" dirty="0" err="1">
                <a:solidFill>
                  <a:srgbClr val="1F497D"/>
                </a:solidFill>
                <a:cs typeface="Calibri" panose="020F0502020204030204" pitchFamily="34" charset="0"/>
              </a:rPr>
              <a:t>EMODnet</a:t>
            </a:r>
            <a:r>
              <a:rPr lang="en-GB" altLang="en-US" sz="2400" b="1" dirty="0">
                <a:solidFill>
                  <a:srgbClr val="1F497D"/>
                </a:solidFill>
                <a:cs typeface="Calibri" panose="020F0502020204030204" pitchFamily="34" charset="0"/>
              </a:rPr>
              <a:t> </a:t>
            </a:r>
            <a:r>
              <a:rPr lang="en-GB" altLang="en-US" sz="2400" b="1" dirty="0" err="1">
                <a:solidFill>
                  <a:srgbClr val="1F497D"/>
                </a:solidFill>
                <a:cs typeface="Calibri" panose="020F0502020204030204" pitchFamily="34" charset="0"/>
              </a:rPr>
              <a:t>Thematics</a:t>
            </a:r>
            <a:r>
              <a:rPr lang="en-GB" altLang="en-US" sz="2400" b="1" dirty="0">
                <a:solidFill>
                  <a:srgbClr val="1F497D"/>
                </a:solidFill>
                <a:cs typeface="Calibri" panose="020F0502020204030204" pitchFamily="34" charset="0"/>
              </a:rPr>
              <a:t> are involved </a:t>
            </a:r>
            <a:r>
              <a:rPr lang="en-GB" altLang="en-US" sz="2400" dirty="0">
                <a:solidFill>
                  <a:srgbClr val="1F497D"/>
                </a:solidFill>
                <a:cs typeface="Calibri" panose="020F0502020204030204" pitchFamily="34" charset="0"/>
              </a:rPr>
              <a:t>in </a:t>
            </a:r>
            <a:r>
              <a:rPr lang="en-GB" altLang="en-US" sz="2400" dirty="0" err="1">
                <a:solidFill>
                  <a:srgbClr val="1F497D"/>
                </a:solidFill>
                <a:cs typeface="Calibri" panose="020F0502020204030204" pitchFamily="34" charset="0"/>
              </a:rPr>
              <a:t>EMODnet</a:t>
            </a:r>
            <a:r>
              <a:rPr lang="en-GB" altLang="en-US" sz="2400" dirty="0">
                <a:solidFill>
                  <a:srgbClr val="1F497D"/>
                </a:solidFill>
                <a:cs typeface="Calibri" panose="020F0502020204030204" pitchFamily="34" charset="0"/>
              </a:rPr>
              <a:t> Ingestion partnership for ensuring the connections with their thematic networks for processing incoming data submissions.</a:t>
            </a:r>
          </a:p>
          <a:p>
            <a:pPr marL="342900" lvl="0" indent="-342900" algn="just" defTabSz="457200">
              <a:buBlip>
                <a:blip r:embed="rId4"/>
              </a:buBlip>
            </a:pPr>
            <a:r>
              <a:rPr lang="en-GB" altLang="en-US" sz="2400" dirty="0" err="1">
                <a:solidFill>
                  <a:srgbClr val="1F497D"/>
                </a:solidFill>
                <a:cs typeface="Calibri" panose="020F0502020204030204" pitchFamily="34" charset="0"/>
              </a:rPr>
              <a:t>SeaDataNet</a:t>
            </a:r>
            <a:r>
              <a:rPr lang="en-GB" altLang="en-US" sz="2400" dirty="0">
                <a:solidFill>
                  <a:srgbClr val="1F497D"/>
                </a:solidFill>
                <a:cs typeface="Calibri" panose="020F0502020204030204" pitchFamily="34" charset="0"/>
              </a:rPr>
              <a:t> network of NODCs involved </a:t>
            </a:r>
          </a:p>
          <a:p>
            <a:pPr marL="342900" lvl="0" indent="-342900" algn="just" defTabSz="457200">
              <a:buBlip>
                <a:blip r:embed="rId4"/>
              </a:buBlip>
            </a:pPr>
            <a:r>
              <a:rPr lang="en-GB" altLang="en-US" sz="2400" dirty="0" err="1">
                <a:solidFill>
                  <a:srgbClr val="1F497D"/>
                </a:solidFill>
                <a:cs typeface="Calibri" panose="020F0502020204030204" pitchFamily="34" charset="0"/>
              </a:rPr>
              <a:t>EMODnet</a:t>
            </a:r>
            <a:r>
              <a:rPr lang="en-GB" altLang="en-US" sz="2400" dirty="0">
                <a:solidFill>
                  <a:srgbClr val="1F497D"/>
                </a:solidFill>
                <a:cs typeface="Calibri" panose="020F0502020204030204" pitchFamily="34" charset="0"/>
              </a:rPr>
              <a:t> Ingestion network currently has </a:t>
            </a:r>
            <a:r>
              <a:rPr lang="en-GB" altLang="en-US" sz="2400" b="1" dirty="0">
                <a:solidFill>
                  <a:srgbClr val="1F497D"/>
                </a:solidFill>
                <a:cs typeface="Calibri" panose="020F0502020204030204" pitchFamily="34" charset="0"/>
              </a:rPr>
              <a:t>50 Data Centres </a:t>
            </a:r>
            <a:r>
              <a:rPr lang="en-GB" altLang="en-US" sz="2400" dirty="0">
                <a:solidFill>
                  <a:srgbClr val="1F497D"/>
                </a:solidFill>
                <a:cs typeface="Calibri" panose="020F0502020204030204" pitchFamily="34" charset="0"/>
              </a:rPr>
              <a:t>covering all </a:t>
            </a:r>
            <a:r>
              <a:rPr lang="en-GB" altLang="en-US" sz="2400" dirty="0" err="1">
                <a:solidFill>
                  <a:srgbClr val="1F497D"/>
                </a:solidFill>
                <a:cs typeface="Calibri" panose="020F0502020204030204" pitchFamily="34" charset="0"/>
              </a:rPr>
              <a:t>thematics</a:t>
            </a:r>
            <a:r>
              <a:rPr lang="en-GB" altLang="en-US" sz="2400" dirty="0">
                <a:solidFill>
                  <a:srgbClr val="1F497D"/>
                </a:solidFill>
                <a:cs typeface="Calibri" panose="020F0502020204030204" pitchFamily="34" charset="0"/>
              </a:rPr>
              <a:t>.</a:t>
            </a:r>
          </a:p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endParaRPr lang="en-GB" altLang="en-US" sz="2800" dirty="0">
              <a:solidFill>
                <a:srgbClr val="1F497D"/>
              </a:solidFill>
              <a:cs typeface="Calibri" panose="020F0502020204030204" pitchFamily="34" charset="0"/>
            </a:endParaRPr>
          </a:p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endParaRPr lang="en-GB" altLang="en-US" sz="2800" dirty="0">
              <a:solidFill>
                <a:srgbClr val="1F497D"/>
              </a:solidFill>
              <a:cs typeface="Calibri" panose="020F0502020204030204" pitchFamily="34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4611723"/>
              </p:ext>
            </p:extLst>
          </p:nvPr>
        </p:nvGraphicFramePr>
        <p:xfrm>
          <a:off x="6603999" y="1717288"/>
          <a:ext cx="6019180" cy="4298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419961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9241A00C-1EF3-FA48-8FA1-20C3F4CBBE3C}"/>
              </a:ext>
            </a:extLst>
          </p:cNvPr>
          <p:cNvSpPr txBox="1">
            <a:spLocks/>
          </p:cNvSpPr>
          <p:nvPr/>
        </p:nvSpPr>
        <p:spPr>
          <a:xfrm>
            <a:off x="457200" y="620688"/>
            <a:ext cx="7372350" cy="576064"/>
          </a:xfrm>
          <a:prstGeom prst="rect">
            <a:avLst/>
          </a:prstGeom>
        </p:spPr>
        <p:txBody>
          <a:bodyPr vert="horz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0E71B4"/>
                </a:solidFill>
                <a:latin typeface="Alte DIN 1451 Mittelschrift gepraegt" charset="0"/>
                <a:ea typeface="Alte DIN 1451 Mittelschrift gepraegt" charset="0"/>
                <a:cs typeface="Alte DIN 1451 Mittelschrift gepraegt" charset="0"/>
              </a:defRPr>
            </a:lvl1pPr>
          </a:lstStyle>
          <a:p>
            <a:r>
              <a:rPr lang="en-US" dirty="0"/>
              <a:t>Joint cooperation with EMODnet Physics for ingestion of operational data</a:t>
            </a:r>
            <a:endParaRPr lang="it-IT" dirty="0"/>
          </a:p>
        </p:txBody>
      </p:sp>
      <p:sp>
        <p:nvSpPr>
          <p:cNvPr id="6" name="Rettangolo 11">
            <a:extLst>
              <a:ext uri="{FF2B5EF4-FFF2-40B4-BE49-F238E27FC236}">
                <a16:creationId xmlns:a16="http://schemas.microsoft.com/office/drawing/2014/main" id="{3C25FA47-514B-1743-8A36-C9BAF38778FD}"/>
              </a:ext>
            </a:extLst>
          </p:cNvPr>
          <p:cNvSpPr/>
          <p:nvPr/>
        </p:nvSpPr>
        <p:spPr>
          <a:xfrm>
            <a:off x="484719" y="476671"/>
            <a:ext cx="2016224" cy="45719"/>
          </a:xfrm>
          <a:prstGeom prst="rect">
            <a:avLst/>
          </a:prstGeom>
          <a:solidFill>
            <a:srgbClr val="0E71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ZoneTexte 6">
            <a:extLst>
              <a:ext uri="{FF2B5EF4-FFF2-40B4-BE49-F238E27FC236}">
                <a16:creationId xmlns:a16="http://schemas.microsoft.com/office/drawing/2014/main" id="{82CCF950-87CF-8345-A916-85812210C7CD}"/>
              </a:ext>
            </a:extLst>
          </p:cNvPr>
          <p:cNvSpPr txBox="1"/>
          <p:nvPr/>
        </p:nvSpPr>
        <p:spPr>
          <a:xfrm>
            <a:off x="265328" y="1663700"/>
            <a:ext cx="6972300" cy="49656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rmAutofit fontScale="77500" lnSpcReduction="20000"/>
          </a:bodyPr>
          <a:lstStyle/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en-GB" altLang="en-US" sz="2800" dirty="0">
                <a:solidFill>
                  <a:srgbClr val="1F497D"/>
                </a:solidFill>
                <a:cs typeface="Calibri" panose="020F0502020204030204" pitchFamily="34" charset="0"/>
              </a:rPr>
              <a:t>Identifying, convincing and supporting operators of oceanography observation platforms and networks to </a:t>
            </a:r>
            <a:r>
              <a:rPr lang="en-GB" altLang="en-US" sz="2800" b="1" dirty="0">
                <a:solidFill>
                  <a:srgbClr val="1F497D"/>
                </a:solidFill>
                <a:cs typeface="Calibri" panose="020F0502020204030204" pitchFamily="34" charset="0"/>
              </a:rPr>
              <a:t>connect</a:t>
            </a:r>
            <a:r>
              <a:rPr lang="en-GB" altLang="en-US" sz="2800" dirty="0">
                <a:solidFill>
                  <a:srgbClr val="1F497D"/>
                </a:solidFill>
                <a:cs typeface="Calibri" panose="020F0502020204030204" pitchFamily="34" charset="0"/>
              </a:rPr>
              <a:t> their </a:t>
            </a:r>
            <a:r>
              <a:rPr lang="en-GB" altLang="en-US" sz="2800" b="1" dirty="0">
                <a:solidFill>
                  <a:srgbClr val="1F497D"/>
                </a:solidFill>
                <a:cs typeface="Calibri" panose="020F0502020204030204" pitchFamily="34" charset="0"/>
              </a:rPr>
              <a:t>NRT data streams to the EU operational Oceanography data exchange</a:t>
            </a:r>
            <a:r>
              <a:rPr lang="en-GB" altLang="en-US" sz="2800" dirty="0">
                <a:solidFill>
                  <a:srgbClr val="1F497D"/>
                </a:solidFill>
                <a:cs typeface="Calibri" panose="020F0502020204030204" pitchFamily="34" charset="0"/>
              </a:rPr>
              <a:t>, managed by Copernicus CMEMS INSTAC, </a:t>
            </a:r>
            <a:r>
              <a:rPr lang="en-GB" altLang="en-US" sz="2800" dirty="0" err="1">
                <a:solidFill>
                  <a:srgbClr val="1F497D"/>
                </a:solidFill>
                <a:cs typeface="Calibri" panose="020F0502020204030204" pitchFamily="34" charset="0"/>
              </a:rPr>
              <a:t>EuroGOOS</a:t>
            </a:r>
            <a:r>
              <a:rPr lang="en-GB" altLang="en-US" sz="2800" dirty="0">
                <a:solidFill>
                  <a:srgbClr val="1F497D"/>
                </a:solidFill>
                <a:cs typeface="Calibri" panose="020F0502020204030204" pitchFamily="34" charset="0"/>
              </a:rPr>
              <a:t>, and </a:t>
            </a:r>
            <a:r>
              <a:rPr lang="en-GB" altLang="en-US" sz="2800" dirty="0" err="1">
                <a:solidFill>
                  <a:srgbClr val="1F497D"/>
                </a:solidFill>
                <a:cs typeface="Calibri" panose="020F0502020204030204" pitchFamily="34" charset="0"/>
              </a:rPr>
              <a:t>SeaDataNet</a:t>
            </a:r>
            <a:r>
              <a:rPr lang="en-GB" altLang="en-US" sz="2800" dirty="0">
                <a:solidFill>
                  <a:srgbClr val="1F497D"/>
                </a:solidFill>
                <a:cs typeface="Calibri" panose="020F0502020204030204" pitchFamily="34" charset="0"/>
              </a:rPr>
              <a:t> (for archived data).</a:t>
            </a:r>
          </a:p>
          <a:p>
            <a:pPr marL="800100" lvl="1" indent="-342900" algn="just" defTabSz="457200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en-GB" altLang="en-US" sz="2800" dirty="0">
                <a:solidFill>
                  <a:srgbClr val="1F497D"/>
                </a:solidFill>
                <a:cs typeface="Calibri" panose="020F0502020204030204" pitchFamily="34" charset="0"/>
              </a:rPr>
              <a:t>Multiple platforms (&gt;300) are now connected </a:t>
            </a:r>
            <a:r>
              <a:rPr lang="en-GB" sz="2800" dirty="0">
                <a:solidFill>
                  <a:srgbClr val="1F497D"/>
                </a:solidFill>
              </a:rPr>
              <a:t>(HFR sites, river stations, T-MEDNET and </a:t>
            </a:r>
            <a:r>
              <a:rPr lang="en-GB" sz="2800" dirty="0" err="1">
                <a:solidFill>
                  <a:srgbClr val="1F497D"/>
                </a:solidFill>
              </a:rPr>
              <a:t>SailDrone</a:t>
            </a:r>
            <a:r>
              <a:rPr lang="en-GB" sz="2800" dirty="0">
                <a:solidFill>
                  <a:srgbClr val="1F497D"/>
                </a:solidFill>
              </a:rPr>
              <a:t>, wave buoys, Fish vessel data) with thousands of data sets.</a:t>
            </a:r>
            <a:endParaRPr lang="en-GB" altLang="en-US" sz="2800" dirty="0">
              <a:solidFill>
                <a:srgbClr val="1F497D"/>
              </a:solidFill>
              <a:cs typeface="Calibri" panose="020F0502020204030204" pitchFamily="34" charset="0"/>
            </a:endParaRPr>
          </a:p>
          <a:p>
            <a:pPr marL="342900" lvl="0" indent="-342900" algn="just" defTabSz="457200">
              <a:spcBef>
                <a:spcPts val="1200"/>
              </a:spcBef>
              <a:spcAft>
                <a:spcPts val="600"/>
              </a:spcAft>
              <a:buBlip>
                <a:blip r:embed="rId4"/>
              </a:buBlip>
            </a:pPr>
            <a:r>
              <a:rPr lang="en-GB" altLang="en-US" sz="2800" dirty="0">
                <a:solidFill>
                  <a:srgbClr val="1F497D"/>
                </a:solidFill>
                <a:cs typeface="Calibri" panose="020F0502020204030204" pitchFamily="34" charset="0"/>
              </a:rPr>
              <a:t>Promoting and supporting </a:t>
            </a:r>
            <a:r>
              <a:rPr lang="en-GB" altLang="en-US" sz="2800" b="1" dirty="0">
                <a:solidFill>
                  <a:srgbClr val="1F497D"/>
                </a:solidFill>
                <a:cs typeface="Calibri" panose="020F0502020204030204" pitchFamily="34" charset="0"/>
              </a:rPr>
              <a:t>uptake of Sensor Web Enablement (SWE) standards </a:t>
            </a:r>
            <a:r>
              <a:rPr lang="en-GB" altLang="en-US" sz="2800" dirty="0">
                <a:solidFill>
                  <a:srgbClr val="1F497D"/>
                </a:solidFill>
                <a:cs typeface="Calibri" panose="020F0502020204030204" pitchFamily="34" charset="0"/>
              </a:rPr>
              <a:t>and services by operators of oceanography observation platforms and networks for streamlining and making their data flows more FAIR with richer metadata.</a:t>
            </a:r>
          </a:p>
          <a:p>
            <a:pPr marL="800100" lvl="1" indent="-342900" algn="just" defTabSz="457200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en-GB" sz="2800" dirty="0">
                <a:solidFill>
                  <a:srgbClr val="1F497D"/>
                </a:solidFill>
              </a:rPr>
              <a:t>&gt;1500 sensors connected to the SWE demo</a:t>
            </a:r>
            <a:r>
              <a:rPr lang="en-GB" altLang="en-US" sz="2800" dirty="0">
                <a:solidFill>
                  <a:srgbClr val="1F497D"/>
                </a:solidFill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94117" y="1362096"/>
            <a:ext cx="4082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map.emodnet-physics.eu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4117" y="1739704"/>
            <a:ext cx="4082441" cy="1994860"/>
          </a:xfrm>
          <a:prstGeom prst="rect">
            <a:avLst/>
          </a:prstGeom>
          <a:ln>
            <a:solidFill>
              <a:srgbClr val="0E71B4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7755409" y="3867454"/>
            <a:ext cx="41211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RT viewing service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</a:rPr>
              <a:t>www.emodnet-physics.eu/RealTime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5408" y="4501105"/>
            <a:ext cx="4121150" cy="2219300"/>
          </a:xfrm>
          <a:prstGeom prst="rect">
            <a:avLst/>
          </a:prstGeom>
          <a:ln>
            <a:solidFill>
              <a:srgbClr val="0E71B4"/>
            </a:solidFill>
          </a:ln>
        </p:spPr>
      </p:pic>
    </p:spTree>
    <p:extLst>
      <p:ext uri="{BB962C8B-B14F-4D97-AF65-F5344CB8AC3E}">
        <p14:creationId xmlns:p14="http://schemas.microsoft.com/office/powerpoint/2010/main" val="905279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9241A00C-1EF3-FA48-8FA1-20C3F4CBBE3C}"/>
              </a:ext>
            </a:extLst>
          </p:cNvPr>
          <p:cNvSpPr txBox="1">
            <a:spLocks/>
          </p:cNvSpPr>
          <p:nvPr/>
        </p:nvSpPr>
        <p:spPr>
          <a:xfrm>
            <a:off x="457200" y="620688"/>
            <a:ext cx="7372350" cy="576064"/>
          </a:xfrm>
          <a:prstGeom prst="rect">
            <a:avLst/>
          </a:prstGeom>
        </p:spPr>
        <p:txBody>
          <a:bodyPr vert="horz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0E71B4"/>
                </a:solidFill>
                <a:latin typeface="Alte DIN 1451 Mittelschrift gepraegt" charset="0"/>
                <a:ea typeface="Alte DIN 1451 Mittelschrift gepraegt" charset="0"/>
                <a:cs typeface="Alte DIN 1451 Mittelschrift gepraegt" charset="0"/>
              </a:defRPr>
            </a:lvl1pPr>
          </a:lstStyle>
          <a:p>
            <a:r>
              <a:rPr lang="it-IT" dirty="0" err="1"/>
              <a:t>External</a:t>
            </a:r>
            <a:r>
              <a:rPr lang="it-IT" dirty="0"/>
              <a:t> </a:t>
            </a:r>
            <a:r>
              <a:rPr lang="en-GB" dirty="0"/>
              <a:t>collaborations - benefits</a:t>
            </a:r>
            <a:r>
              <a:rPr lang="it-IT" dirty="0"/>
              <a:t> </a:t>
            </a:r>
          </a:p>
        </p:txBody>
      </p:sp>
      <p:sp>
        <p:nvSpPr>
          <p:cNvPr id="6" name="Rettangolo 11">
            <a:extLst>
              <a:ext uri="{FF2B5EF4-FFF2-40B4-BE49-F238E27FC236}">
                <a16:creationId xmlns:a16="http://schemas.microsoft.com/office/drawing/2014/main" id="{3C25FA47-514B-1743-8A36-C9BAF38778FD}"/>
              </a:ext>
            </a:extLst>
          </p:cNvPr>
          <p:cNvSpPr/>
          <p:nvPr/>
        </p:nvSpPr>
        <p:spPr>
          <a:xfrm>
            <a:off x="484719" y="476671"/>
            <a:ext cx="2016224" cy="45719"/>
          </a:xfrm>
          <a:prstGeom prst="rect">
            <a:avLst/>
          </a:prstGeom>
          <a:solidFill>
            <a:srgbClr val="0E71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ZoneTexte 6">
            <a:extLst>
              <a:ext uri="{FF2B5EF4-FFF2-40B4-BE49-F238E27FC236}">
                <a16:creationId xmlns:a16="http://schemas.microsoft.com/office/drawing/2014/main" id="{82CCF950-87CF-8345-A916-85812210C7CD}"/>
              </a:ext>
            </a:extLst>
          </p:cNvPr>
          <p:cNvSpPr txBox="1"/>
          <p:nvPr/>
        </p:nvSpPr>
        <p:spPr>
          <a:xfrm>
            <a:off x="457200" y="1589558"/>
            <a:ext cx="6882714" cy="49656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rmAutofit/>
          </a:bodyPr>
          <a:lstStyle/>
          <a:p>
            <a:pPr marL="342900" indent="-342900" algn="just" defTabSz="457200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en-GB" sz="2800" b="1" dirty="0">
                <a:solidFill>
                  <a:srgbClr val="1F497D"/>
                </a:solidFill>
              </a:rPr>
              <a:t>Coupling with </a:t>
            </a:r>
            <a:r>
              <a:rPr lang="en-GB" sz="2800" b="1" dirty="0" err="1">
                <a:solidFill>
                  <a:srgbClr val="1F497D"/>
                </a:solidFill>
              </a:rPr>
              <a:t>SeaDataNet</a:t>
            </a:r>
            <a:r>
              <a:rPr lang="en-GB" sz="2800" b="1" dirty="0">
                <a:solidFill>
                  <a:srgbClr val="1F497D"/>
                </a:solidFill>
              </a:rPr>
              <a:t>/SEANOE data citing service</a:t>
            </a:r>
            <a:r>
              <a:rPr lang="en-GB" sz="2800" dirty="0">
                <a:solidFill>
                  <a:srgbClr val="1F497D"/>
                </a:solidFill>
              </a:rPr>
              <a:t>:</a:t>
            </a:r>
          </a:p>
          <a:p>
            <a:pPr marL="800100" lvl="1" indent="-342900" algn="just" defTabSz="457200">
              <a:buBlip>
                <a:blip r:embed="rId4"/>
              </a:buBlip>
            </a:pPr>
            <a:r>
              <a:rPr lang="en-GB" sz="2800" dirty="0">
                <a:solidFill>
                  <a:srgbClr val="1F497D"/>
                </a:solidFill>
              </a:rPr>
              <a:t>Dynamic exchange has been deployed.</a:t>
            </a:r>
          </a:p>
          <a:p>
            <a:pPr marL="800100" lvl="1" indent="-342900" algn="just" defTabSz="457200">
              <a:spcAft>
                <a:spcPts val="1200"/>
              </a:spcAft>
              <a:buBlip>
                <a:blip r:embed="rId4"/>
              </a:buBlip>
            </a:pPr>
            <a:r>
              <a:rPr lang="en-GB" altLang="en-US" sz="2800" dirty="0">
                <a:solidFill>
                  <a:srgbClr val="1F497D"/>
                </a:solidFill>
                <a:cs typeface="Calibri" panose="020F0502020204030204" pitchFamily="34" charset="0"/>
              </a:rPr>
              <a:t>&gt;100 </a:t>
            </a:r>
            <a:r>
              <a:rPr lang="en-GB" altLang="en-US" sz="2800" dirty="0" err="1">
                <a:solidFill>
                  <a:srgbClr val="1F497D"/>
                </a:solidFill>
                <a:cs typeface="Calibri" panose="020F0502020204030204" pitchFamily="34" charset="0"/>
              </a:rPr>
              <a:t>Seanoe</a:t>
            </a:r>
            <a:r>
              <a:rPr lang="en-GB" altLang="en-US" sz="2800" dirty="0">
                <a:solidFill>
                  <a:srgbClr val="1F497D"/>
                </a:solidFill>
                <a:cs typeface="Calibri" panose="020F0502020204030204" pitchFamily="34" charset="0"/>
              </a:rPr>
              <a:t> scientific data submissions are now in </a:t>
            </a:r>
            <a:r>
              <a:rPr lang="en-GB" altLang="en-US" sz="2800" dirty="0" err="1">
                <a:solidFill>
                  <a:srgbClr val="1F497D"/>
                </a:solidFill>
                <a:cs typeface="Calibri" panose="020F0502020204030204" pitchFamily="34" charset="0"/>
              </a:rPr>
              <a:t>EMODnet</a:t>
            </a:r>
            <a:r>
              <a:rPr lang="en-GB" altLang="en-US" sz="2800" dirty="0">
                <a:solidFill>
                  <a:srgbClr val="1F497D"/>
                </a:solidFill>
                <a:cs typeface="Calibri" panose="020F0502020204030204" pitchFamily="34" charset="0"/>
              </a:rPr>
              <a:t>.</a:t>
            </a:r>
            <a:endParaRPr lang="en-GB" sz="2800" b="1" dirty="0">
              <a:solidFill>
                <a:srgbClr val="1F497D"/>
              </a:solidFill>
            </a:endParaRPr>
          </a:p>
          <a:p>
            <a:pPr marL="342900" indent="-342900" algn="just" defTabSz="457200">
              <a:buBlip>
                <a:blip r:embed="rId4"/>
              </a:buBlip>
            </a:pPr>
            <a:endParaRPr lang="en-GB" sz="2400" b="1" dirty="0">
              <a:solidFill>
                <a:srgbClr val="1F497D"/>
              </a:solidFill>
            </a:endParaRPr>
          </a:p>
          <a:p>
            <a:pPr marL="342900" indent="-342900" algn="just" defTabSz="457200">
              <a:buBlip>
                <a:blip r:embed="rId4"/>
              </a:buBlip>
            </a:pPr>
            <a:endParaRPr lang="en-GB" sz="2000" b="1" dirty="0">
              <a:solidFill>
                <a:srgbClr val="1F497D"/>
              </a:solidFill>
            </a:endParaRPr>
          </a:p>
          <a:p>
            <a:pPr marL="342900" indent="-342900" algn="just" defTabSz="457200">
              <a:buBlip>
                <a:blip r:embed="rId4"/>
              </a:buBlip>
            </a:pPr>
            <a:r>
              <a:rPr lang="en-GB" sz="2800" b="1" dirty="0">
                <a:solidFill>
                  <a:srgbClr val="1F497D"/>
                </a:solidFill>
              </a:rPr>
              <a:t>Coupling with the Crown Estate Marine Data Exchange (MDE) </a:t>
            </a:r>
            <a:r>
              <a:rPr lang="en-GB" sz="2800" dirty="0">
                <a:solidFill>
                  <a:srgbClr val="1F497D"/>
                </a:solidFill>
              </a:rPr>
              <a:t>is under development.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8183" y="2023777"/>
            <a:ext cx="3910127" cy="210337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676016" y="1715999"/>
            <a:ext cx="4214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www.seadatanet.org/Software/SEANOE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08184" y="1352359"/>
            <a:ext cx="389398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publish and get a DOI for your data !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8183" y="4653135"/>
            <a:ext cx="3873512" cy="196749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085313" y="4314582"/>
            <a:ext cx="3743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www.marinedataexchange.co.uk</a:t>
            </a:r>
            <a:r>
              <a:rPr lang="en-US" sz="1600" b="1" dirty="0">
                <a:solidFill>
                  <a:srgbClr val="0070C0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744889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C000"/>
      </a:hlink>
      <a:folHlink>
        <a:srgbClr val="FFC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 algn="l">
          <a:defRPr dirty="0">
            <a:latin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2642</TotalTime>
  <Words>922</Words>
  <Application>Microsoft Office PowerPoint</Application>
  <PresentationFormat>Widescreen</PresentationFormat>
  <Paragraphs>115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Alte DIN 1451 Mittelschrift gepraegt</vt:lpstr>
      <vt:lpstr>Arial</vt:lpstr>
      <vt:lpstr>Calibri</vt:lpstr>
      <vt:lpstr>Open Sans</vt:lpstr>
      <vt:lpstr>Segoe UI</vt:lpstr>
      <vt:lpstr>Segoe UI Light</vt:lpstr>
      <vt:lpstr>Office Theme</vt:lpstr>
      <vt:lpstr>Session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Francis Strobbe</dc:creator>
  <cp:lastModifiedBy>dick</cp:lastModifiedBy>
  <cp:revision>152</cp:revision>
  <dcterms:created xsi:type="dcterms:W3CDTF">2020-09-10T10:26:47Z</dcterms:created>
  <dcterms:modified xsi:type="dcterms:W3CDTF">2021-05-30T20:07:27Z</dcterms:modified>
</cp:coreProperties>
</file>