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1" r:id="rId2"/>
    <p:sldId id="259" r:id="rId3"/>
    <p:sldId id="262" r:id="rId4"/>
    <p:sldId id="263" r:id="rId5"/>
    <p:sldId id="264" r:id="rId6"/>
    <p:sldId id="266" r:id="rId7"/>
    <p:sldId id="267" r:id="rId8"/>
    <p:sldId id="268" r:id="rId9"/>
    <p:sldId id="273" r:id="rId10"/>
    <p:sldId id="265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034"/>
    <a:srgbClr val="0E71B4"/>
    <a:srgbClr val="109EFF"/>
    <a:srgbClr val="2D4E77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86418"/>
  </p:normalViewPr>
  <p:slideViewPr>
    <p:cSldViewPr>
      <p:cViewPr varScale="1">
        <p:scale>
          <a:sx n="71" d="100"/>
          <a:sy n="71" d="100"/>
        </p:scale>
        <p:origin x="54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6180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4941168"/>
            <a:ext cx="1295292" cy="751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800" b="0" i="0" baseline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Surname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6372200" y="4936232"/>
            <a:ext cx="45719" cy="756084"/>
          </a:xfrm>
          <a:prstGeom prst="rect">
            <a:avLst/>
          </a:prstGeom>
          <a:solidFill>
            <a:srgbClr val="F7B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90779" y="4936232"/>
            <a:ext cx="2257685" cy="756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 baseline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Affiliation, 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123728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692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0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0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915816" y="4941168"/>
            <a:ext cx="3312368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b="0" i="0" dirty="0" err="1" smtClean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rPr>
              <a:t>www.emodnet.eu</a:t>
            </a:r>
            <a:endParaRPr lang="en-GB" sz="1200" b="0" i="0" dirty="0">
              <a:solidFill>
                <a:schemeClr val="bg1"/>
              </a:solidFill>
              <a:latin typeface="Alte DIN 1451 Mittelschrift gepraegt" charset="0"/>
              <a:ea typeface="Alte DIN 1451 Mittelschrift gepraegt" charset="0"/>
              <a:cs typeface="Alte DIN 1451 Mittelschrift gepraeg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odnet-ingestion.e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Progress </a:t>
            </a:r>
            <a:r>
              <a:rPr lang="en-GB" dirty="0" err="1" smtClean="0"/>
              <a:t>EMODnet</a:t>
            </a:r>
            <a:r>
              <a:rPr lang="en-GB" dirty="0" smtClean="0"/>
              <a:t> Ingestion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 meeting, September 2017, Rome-Italy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Dick M.A. </a:t>
            </a:r>
            <a:r>
              <a:rPr lang="en-GB" dirty="0" err="1" smtClean="0"/>
              <a:t>Schaap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MARIS, dick@maris.nl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2785" y="1988840"/>
            <a:ext cx="8229600" cy="46805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Additional services underway for launching this month: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Summary Records service = Public discovery and access service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Data Wanted service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Submission service – extension for phase II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Submission service already includes: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Submission tracking by logs for DS, DC and 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Key indicators for DC and M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Also in parallel </a:t>
            </a:r>
            <a:r>
              <a:rPr lang="en-US" b="1" dirty="0" smtClean="0">
                <a:solidFill>
                  <a:schemeClr val="tx2"/>
                </a:solidFill>
              </a:rPr>
              <a:t>test</a:t>
            </a:r>
            <a:r>
              <a:rPr lang="en-US" dirty="0" smtClean="0">
                <a:solidFill>
                  <a:schemeClr val="tx2"/>
                </a:solidFill>
              </a:rPr>
              <a:t> submission and summary services have been set-up for tutorials and training of DCs  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Status of other planned services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940288" cy="576064"/>
          </a:xfrm>
        </p:spPr>
        <p:txBody>
          <a:bodyPr/>
          <a:lstStyle/>
          <a:p>
            <a:r>
              <a:rPr lang="en-GB" dirty="0" smtClean="0"/>
              <a:t>Summary Records service preview Preparatory activities in 1</a:t>
            </a:r>
            <a:r>
              <a:rPr lang="en-GB" baseline="30000" dirty="0" smtClean="0"/>
              <a:t>st</a:t>
            </a:r>
            <a:r>
              <a:rPr lang="en-GB" dirty="0" smtClean="0"/>
              <a:t> year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365557"/>
            <a:ext cx="145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Summary 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Records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service</a:t>
            </a:r>
            <a:endParaRPr lang="en-US" sz="2000" b="1" dirty="0">
              <a:solidFill>
                <a:schemeClr val="tx2"/>
              </a:solidFill>
              <a:latin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6744810" cy="54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Data Wanted service preview activities in 1</a:t>
            </a:r>
            <a:r>
              <a:rPr lang="en-GB" baseline="30000" dirty="0" smtClean="0"/>
              <a:t>st</a:t>
            </a:r>
            <a:r>
              <a:rPr lang="en-GB" dirty="0" smtClean="0"/>
              <a:t> year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365557"/>
            <a:ext cx="172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Data Wanted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service</a:t>
            </a:r>
            <a:endParaRPr lang="en-US" sz="2000" b="1" dirty="0">
              <a:solidFill>
                <a:schemeClr val="tx2"/>
              </a:solidFill>
              <a:latin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313626" cy="54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Submitted metadata and data sets must be reviewed and completed by DCs for phase I and further elaborated for phase II to be fit for </a:t>
            </a:r>
            <a:r>
              <a:rPr lang="en-GB" dirty="0" err="1" smtClean="0">
                <a:solidFill>
                  <a:schemeClr val="tx2"/>
                </a:solidFill>
              </a:rPr>
              <a:t>EMODnet</a:t>
            </a:r>
            <a:r>
              <a:rPr lang="en-GB" dirty="0" smtClean="0">
                <a:solidFill>
                  <a:schemeClr val="tx2"/>
                </a:solidFill>
              </a:rPr>
              <a:t> uses =&gt; DCs from Ingestion consortium + thematic networks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Pathways and tuning with thematic lots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54372"/>
            <a:ext cx="5153962" cy="30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Identify </a:t>
            </a:r>
            <a:r>
              <a:rPr lang="en-GB" dirty="0">
                <a:solidFill>
                  <a:schemeClr val="tx2"/>
                </a:solidFill>
              </a:rPr>
              <a:t>potential data sources and data providers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Reach out to potential data providers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Motivate data providers to participate with their data submissions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Market and promote the Data Ingestion service and its function in the overall </a:t>
            </a:r>
            <a:r>
              <a:rPr lang="en-GB" dirty="0" err="1">
                <a:solidFill>
                  <a:schemeClr val="tx2"/>
                </a:solidFill>
              </a:rPr>
              <a:t>EMODnet</a:t>
            </a:r>
            <a:r>
              <a:rPr lang="en-GB" dirty="0">
                <a:solidFill>
                  <a:schemeClr val="tx2"/>
                </a:solidFill>
              </a:rPr>
              <a:t> scheme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DCs as </a:t>
            </a:r>
            <a:r>
              <a:rPr lang="en-GB" dirty="0" err="1" smtClean="0">
                <a:solidFill>
                  <a:schemeClr val="tx2"/>
                </a:solidFill>
              </a:rPr>
              <a:t>EMODnet</a:t>
            </a:r>
            <a:r>
              <a:rPr lang="en-GB" dirty="0" smtClean="0">
                <a:solidFill>
                  <a:schemeClr val="tx2"/>
                </a:solidFill>
              </a:rPr>
              <a:t> ambassadors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Promotional material: roll-out, bookmarks, poster, standard presentations, leaflets, video (October 2017)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Links at all </a:t>
            </a:r>
            <a:r>
              <a:rPr lang="en-GB" dirty="0" err="1" smtClean="0">
                <a:solidFill>
                  <a:schemeClr val="tx2"/>
                </a:solidFill>
              </a:rPr>
              <a:t>EMODnet</a:t>
            </a:r>
            <a:r>
              <a:rPr lang="en-GB" dirty="0" smtClean="0">
                <a:solidFill>
                  <a:schemeClr val="tx2"/>
                </a:solidFill>
              </a:rPr>
              <a:t> portals 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Marketing and outreach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A guideline and template was prepared f</a:t>
            </a:r>
            <a:r>
              <a:rPr lang="it-IT" dirty="0" smtClean="0">
                <a:solidFill>
                  <a:schemeClr val="tx2"/>
                </a:solidFill>
              </a:rPr>
              <a:t>or </a:t>
            </a:r>
            <a:r>
              <a:rPr lang="it-IT" dirty="0">
                <a:solidFill>
                  <a:schemeClr val="tx2"/>
                </a:solidFill>
              </a:rPr>
              <a:t>preparing an inventory per country of potential data providers, taking into account priority topics for thematic portals 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chemeClr val="tx2"/>
                </a:solidFill>
              </a:rPr>
              <a:t>Each DC has </a:t>
            </a:r>
            <a:r>
              <a:rPr lang="it-IT" dirty="0">
                <a:solidFill>
                  <a:schemeClr val="tx2"/>
                </a:solidFill>
              </a:rPr>
              <a:t>completed an inventory for its country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it-IT" dirty="0" smtClean="0">
                <a:solidFill>
                  <a:schemeClr val="tx2"/>
                </a:solidFill>
              </a:rPr>
              <a:t>Inventories were bundled and reviewed at 2nd </a:t>
            </a:r>
            <a:r>
              <a:rPr lang="it-IT">
                <a:solidFill>
                  <a:schemeClr val="tx2"/>
                </a:solidFill>
              </a:rPr>
              <a:t>Plenary </a:t>
            </a:r>
            <a:r>
              <a:rPr lang="it-IT" smtClean="0">
                <a:solidFill>
                  <a:schemeClr val="tx2"/>
                </a:solidFill>
              </a:rPr>
              <a:t>Meeting. </a:t>
            </a:r>
            <a:r>
              <a:rPr lang="it-IT" dirty="0" smtClean="0">
                <a:solidFill>
                  <a:schemeClr val="tx2"/>
                </a:solidFill>
              </a:rPr>
              <a:t>Resulting is an </a:t>
            </a:r>
            <a:r>
              <a:rPr lang="it-IT" dirty="0">
                <a:solidFill>
                  <a:schemeClr val="tx2"/>
                </a:solidFill>
              </a:rPr>
              <a:t>overall </a:t>
            </a:r>
            <a:r>
              <a:rPr lang="it-IT" dirty="0" smtClean="0">
                <a:solidFill>
                  <a:schemeClr val="tx2"/>
                </a:solidFill>
              </a:rPr>
              <a:t>inventory, comprising </a:t>
            </a:r>
            <a:r>
              <a:rPr lang="it-IT" b="1" dirty="0" smtClean="0">
                <a:solidFill>
                  <a:schemeClr val="tx2"/>
                </a:solidFill>
              </a:rPr>
              <a:t>26 </a:t>
            </a:r>
            <a:r>
              <a:rPr lang="it-IT" b="1" dirty="0">
                <a:solidFill>
                  <a:schemeClr val="tx2"/>
                </a:solidFill>
              </a:rPr>
              <a:t>countries </a:t>
            </a:r>
            <a:r>
              <a:rPr lang="it-IT" b="1" dirty="0" smtClean="0">
                <a:solidFill>
                  <a:schemeClr val="tx2"/>
                </a:solidFill>
              </a:rPr>
              <a:t>and 466 </a:t>
            </a:r>
            <a:r>
              <a:rPr lang="it-IT" b="1" dirty="0">
                <a:solidFill>
                  <a:schemeClr val="tx2"/>
                </a:solidFill>
              </a:rPr>
              <a:t>potential new data sources.</a:t>
            </a:r>
            <a:r>
              <a:rPr lang="it-IT" dirty="0">
                <a:solidFill>
                  <a:schemeClr val="tx2"/>
                </a:solidFill>
              </a:rPr>
              <a:t> </a:t>
            </a:r>
            <a:endParaRPr lang="it-IT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chemeClr val="tx2"/>
                </a:solidFill>
              </a:rPr>
              <a:t>DCs are following up the shopping list towards identified </a:t>
            </a:r>
            <a:r>
              <a:rPr lang="it-IT" dirty="0">
                <a:solidFill>
                  <a:schemeClr val="tx2"/>
                </a:solidFill>
              </a:rPr>
              <a:t>data providers. </a:t>
            </a:r>
            <a:endParaRPr lang="it-IT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chemeClr val="tx2"/>
                </a:solidFill>
              </a:rPr>
              <a:t>DCs are training themselves in using the Submission service and getting well acquainted with procedures and benefits 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868280" cy="576064"/>
          </a:xfrm>
        </p:spPr>
        <p:txBody>
          <a:bodyPr/>
          <a:lstStyle/>
          <a:p>
            <a:r>
              <a:rPr lang="en-GB" dirty="0" smtClean="0"/>
              <a:t>Inventory of potentials and follow-up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At present &gt; 30 submissions recorded in different stages of processing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Several from scientific activities; a few related to offshore industrial developments such as surveys for new pipelines and harbours  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More efforts and submissions underway, also as part of the use cases with planning and impact monitoring for wind farms in the North Sea (Netherlands and UK sectors) 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Circa 10 submissions completed for phase publishing ‘as is’ 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A few already nearly completed for phase 2 publishing as part of national, </a:t>
            </a:r>
            <a:r>
              <a:rPr lang="en-GB" dirty="0" err="1" smtClean="0">
                <a:solidFill>
                  <a:schemeClr val="tx2"/>
                </a:solidFill>
              </a:rPr>
              <a:t>SeaDataNet</a:t>
            </a:r>
            <a:r>
              <a:rPr lang="en-GB" dirty="0" smtClean="0">
                <a:solidFill>
                  <a:schemeClr val="tx2"/>
                </a:solidFill>
              </a:rPr>
              <a:t> and </a:t>
            </a:r>
            <a:r>
              <a:rPr lang="en-GB" dirty="0" err="1" smtClean="0">
                <a:solidFill>
                  <a:schemeClr val="tx2"/>
                </a:solidFill>
              </a:rPr>
              <a:t>EMODnet</a:t>
            </a:r>
            <a:r>
              <a:rPr lang="en-GB" dirty="0" smtClean="0">
                <a:solidFill>
                  <a:schemeClr val="tx2"/>
                </a:solidFill>
              </a:rPr>
              <a:t> portals.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Summary Records service will be launched soon at the portal to publish the completed submissions </a:t>
            </a:r>
          </a:p>
          <a:p>
            <a:pPr marL="0" indent="0"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868280" cy="576064"/>
          </a:xfrm>
        </p:spPr>
        <p:txBody>
          <a:bodyPr/>
          <a:lstStyle/>
          <a:p>
            <a:r>
              <a:rPr lang="en-GB" dirty="0" smtClean="0"/>
              <a:t>Status of submissions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1</a:t>
            </a:r>
            <a:r>
              <a:rPr lang="en-GB" baseline="30000" dirty="0" smtClean="0">
                <a:solidFill>
                  <a:schemeClr val="tx2"/>
                </a:solidFill>
              </a:rPr>
              <a:t>st</a:t>
            </a:r>
            <a:r>
              <a:rPr lang="en-GB" dirty="0" smtClean="0">
                <a:solidFill>
                  <a:schemeClr val="tx2"/>
                </a:solidFill>
              </a:rPr>
              <a:t> year spent on building the portal and its range of services which are nearly all ready and operational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1</a:t>
            </a:r>
            <a:r>
              <a:rPr lang="en-GB" baseline="30000" dirty="0" smtClean="0">
                <a:solidFill>
                  <a:schemeClr val="tx2"/>
                </a:solidFill>
              </a:rPr>
              <a:t>st</a:t>
            </a:r>
            <a:r>
              <a:rPr lang="en-GB" dirty="0" smtClean="0">
                <a:solidFill>
                  <a:schemeClr val="tx2"/>
                </a:solidFill>
              </a:rPr>
              <a:t> year also spent on:</a:t>
            </a:r>
          </a:p>
          <a:p>
            <a:pPr lvl="1">
              <a:defRPr/>
            </a:pPr>
            <a:r>
              <a:rPr lang="en-GB" dirty="0" smtClean="0">
                <a:solidFill>
                  <a:schemeClr val="tx2"/>
                </a:solidFill>
              </a:rPr>
              <a:t>establishing an organisation for the handling of incoming submissions as pathways</a:t>
            </a:r>
          </a:p>
          <a:p>
            <a:pPr lvl="1">
              <a:defRPr/>
            </a:pPr>
            <a:r>
              <a:rPr lang="en-GB" dirty="0" smtClean="0">
                <a:solidFill>
                  <a:schemeClr val="tx2"/>
                </a:solidFill>
              </a:rPr>
              <a:t>developing marketing approach, including guidance, education, and supporting promotion material</a:t>
            </a:r>
          </a:p>
          <a:p>
            <a:pPr lvl="1">
              <a:defRPr/>
            </a:pPr>
            <a:r>
              <a:rPr lang="en-GB" dirty="0" smtClean="0">
                <a:solidFill>
                  <a:schemeClr val="tx2"/>
                </a:solidFill>
              </a:rPr>
              <a:t>Compiling an inventory of potential data sources and providers</a:t>
            </a:r>
          </a:p>
          <a:p>
            <a:pPr lvl="1">
              <a:defRPr/>
            </a:pPr>
            <a:endParaRPr lang="en-GB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Now full action by all ingestion DCs for reaching out and gaining momentum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First results achieved and more coming</a:t>
            </a:r>
          </a:p>
          <a:p>
            <a:pPr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However it does not come easy as it takes quite some efforts to convince and to coach potential data providers to ‘pass the bridge’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868280" cy="576064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 smtClean="0">
                <a:solidFill>
                  <a:schemeClr val="tx2"/>
                </a:solidFill>
              </a:rPr>
              <a:t>EMODnet</a:t>
            </a:r>
            <a:r>
              <a:rPr lang="en-GB" dirty="0" smtClean="0">
                <a:solidFill>
                  <a:schemeClr val="tx2"/>
                </a:solidFill>
              </a:rPr>
              <a:t> Ingestion should be presented at several conferences and other events which are joined by consortium members and wider </a:t>
            </a:r>
            <a:r>
              <a:rPr lang="en-GB" dirty="0" err="1" smtClean="0">
                <a:solidFill>
                  <a:schemeClr val="tx2"/>
                </a:solidFill>
              </a:rPr>
              <a:t>EMODnet</a:t>
            </a:r>
            <a:r>
              <a:rPr lang="en-GB" dirty="0" smtClean="0">
                <a:solidFill>
                  <a:schemeClr val="tx2"/>
                </a:solidFill>
              </a:rPr>
              <a:t> community. </a:t>
            </a: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Can be by presentations – stand-alone or integrated in other thematic presentations - , posters and roll-out.</a:t>
            </a:r>
          </a:p>
          <a:p>
            <a:pPr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Ideas so far: E</a:t>
            </a:r>
            <a:r>
              <a:rPr lang="en-US" dirty="0" err="1" smtClean="0">
                <a:solidFill>
                  <a:schemeClr val="tx2"/>
                </a:solidFill>
              </a:rPr>
              <a:t>uroGOOS</a:t>
            </a:r>
            <a:r>
              <a:rPr lang="en-US" dirty="0">
                <a:solidFill>
                  <a:schemeClr val="tx2"/>
                </a:solidFill>
              </a:rPr>
              <a:t>, AGU, GEBCO, </a:t>
            </a:r>
            <a:r>
              <a:rPr lang="en-US" dirty="0" err="1">
                <a:solidFill>
                  <a:schemeClr val="tx2"/>
                </a:solidFill>
              </a:rPr>
              <a:t>EuroGeoSurveys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WOC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Other suggestions?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868280" cy="576064"/>
          </a:xfrm>
        </p:spPr>
        <p:txBody>
          <a:bodyPr/>
          <a:lstStyle/>
          <a:p>
            <a:r>
              <a:rPr lang="en-GB" dirty="0" smtClean="0"/>
              <a:t>Input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2785" y="198884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To 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develop and operate a new </a:t>
            </a:r>
            <a:r>
              <a:rPr lang="en-US" altLang="en-US" dirty="0" err="1">
                <a:solidFill>
                  <a:schemeClr val="tx2"/>
                </a:solidFill>
                <a:cs typeface="Arial" panose="020B0604020202020204" pitchFamily="34" charset="0"/>
              </a:rPr>
              <a:t>EMODnet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 portal with services that facilitate data holders from public and private sectors to submit marine data sets for publishing, further processing and safekeeping by data </a:t>
            </a:r>
            <a:r>
              <a:rPr lang="en-US" altLang="en-US" dirty="0" err="1">
                <a:solidFill>
                  <a:schemeClr val="tx2"/>
                </a:solidFill>
                <a:cs typeface="Arial" panose="020B0604020202020204" pitchFamily="34" charset="0"/>
              </a:rPr>
              <a:t>centres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, and subsequent distribution through </a:t>
            </a:r>
            <a:r>
              <a:rPr lang="en-US" altLang="en-US" dirty="0" err="1">
                <a:solidFill>
                  <a:schemeClr val="tx2"/>
                </a:solidFill>
                <a:cs typeface="Arial" panose="020B0604020202020204" pitchFamily="34" charset="0"/>
              </a:rPr>
              <a:t>EMODnet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 thematic 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portals</a:t>
            </a:r>
          </a:p>
          <a:p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alt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alt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Contract </a:t>
            </a:r>
            <a:r>
              <a:rPr lang="en-GB" dirty="0">
                <a:solidFill>
                  <a:schemeClr val="tx2"/>
                </a:solidFill>
              </a:rPr>
              <a:t>from 19 May 2016 – 19 May 2019</a:t>
            </a:r>
          </a:p>
          <a:p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</a:t>
            </a:r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5" y="3639790"/>
            <a:ext cx="8189284" cy="18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2785" y="1988840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Ingestion portal, launched in February 2017, at </a:t>
            </a:r>
            <a:r>
              <a:rPr lang="en-GB" dirty="0" smtClean="0">
                <a:solidFill>
                  <a:schemeClr val="tx2"/>
                </a:solidFill>
                <a:hlinkClick r:id="rId2"/>
              </a:rPr>
              <a:t>www.emodnet-ingestion.eu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General introduction and background information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Data Management Guidance and related documents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Data Submission service for Phase </a:t>
            </a:r>
            <a:r>
              <a:rPr lang="en-US" dirty="0" smtClean="0">
                <a:solidFill>
                  <a:schemeClr val="tx2"/>
                </a:solidFill>
              </a:rPr>
              <a:t>I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User Management service (Marine-ID)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Help </a:t>
            </a:r>
            <a:r>
              <a:rPr lang="en-US" dirty="0">
                <a:solidFill>
                  <a:schemeClr val="tx2"/>
                </a:solidFill>
              </a:rPr>
              <a:t>desk service   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Operational oceanography exchange guidance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GB" dirty="0">
                <a:solidFill>
                  <a:schemeClr val="tx2"/>
                </a:solidFill>
              </a:rPr>
              <a:t>News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GB" dirty="0">
                <a:solidFill>
                  <a:schemeClr val="tx2"/>
                </a:solidFill>
              </a:rPr>
              <a:t>Use cases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GB" dirty="0">
                <a:solidFill>
                  <a:schemeClr val="tx2"/>
                </a:solidFill>
              </a:rPr>
              <a:t>Promotional material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GB" dirty="0">
                <a:solidFill>
                  <a:schemeClr val="tx2"/>
                </a:solidFill>
              </a:rPr>
              <a:t>Extranet for project members  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Development of portal and range of services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2785" y="1988840"/>
            <a:ext cx="8229600" cy="4536504"/>
          </a:xfrm>
        </p:spPr>
        <p:txBody>
          <a:bodyPr>
            <a:normAutofit/>
          </a:bodyPr>
          <a:lstStyle/>
          <a:p>
            <a:r>
              <a:rPr lang="en-GB" altLang="en-US" sz="2000" dirty="0" smtClean="0">
                <a:solidFill>
                  <a:schemeClr val="tx2"/>
                </a:solidFill>
              </a:rPr>
              <a:t>Distinction between </a:t>
            </a:r>
            <a:r>
              <a:rPr lang="en-GB" altLang="en-US" sz="2000" dirty="0">
                <a:solidFill>
                  <a:schemeClr val="tx2"/>
                </a:solidFill>
              </a:rPr>
              <a:t>2 phases in the life cycle of a data </a:t>
            </a:r>
            <a:r>
              <a:rPr lang="en-GB" altLang="en-US" sz="2000" dirty="0" smtClean="0">
                <a:solidFill>
                  <a:schemeClr val="tx2"/>
                </a:solidFill>
              </a:rPr>
              <a:t>submission: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US" altLang="en-US" sz="2000" b="1" dirty="0">
                <a:solidFill>
                  <a:schemeClr val="tx2"/>
                </a:solidFill>
              </a:rPr>
              <a:t>Phase I</a:t>
            </a:r>
            <a:r>
              <a:rPr lang="en-US" altLang="en-US" sz="2000" dirty="0">
                <a:solidFill>
                  <a:schemeClr val="tx2"/>
                </a:solidFill>
              </a:rPr>
              <a:t>:  from data submission to publishing </a:t>
            </a:r>
            <a:r>
              <a:rPr lang="en-US" altLang="en-US" sz="2000" dirty="0" smtClean="0">
                <a:solidFill>
                  <a:schemeClr val="tx2"/>
                </a:solidFill>
              </a:rPr>
              <a:t>‘</a:t>
            </a:r>
            <a:r>
              <a:rPr lang="en-US" altLang="en-US" sz="2000" i="1" dirty="0">
                <a:solidFill>
                  <a:schemeClr val="tx2"/>
                </a:solidFill>
              </a:rPr>
              <a:t>as is’</a:t>
            </a:r>
            <a:r>
              <a:rPr lang="en-US" altLang="en-US" sz="2000" dirty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US" altLang="en-US" sz="2000" b="1" dirty="0">
                <a:solidFill>
                  <a:schemeClr val="tx2"/>
                </a:solidFill>
              </a:rPr>
              <a:t>Phase II</a:t>
            </a:r>
            <a:r>
              <a:rPr lang="en-US" altLang="en-US" sz="2000" dirty="0">
                <a:solidFill>
                  <a:schemeClr val="tx2"/>
                </a:solidFill>
              </a:rPr>
              <a:t>: further elaboration </a:t>
            </a:r>
            <a:r>
              <a:rPr lang="en-US" altLang="en-US" sz="2000" dirty="0" smtClean="0">
                <a:solidFill>
                  <a:schemeClr val="tx2"/>
                </a:solidFill>
              </a:rPr>
              <a:t>and </a:t>
            </a:r>
            <a:r>
              <a:rPr lang="en-US" altLang="en-US" sz="2000" dirty="0">
                <a:solidFill>
                  <a:schemeClr val="tx2"/>
                </a:solidFill>
              </a:rPr>
              <a:t>integration (of subsets) in national, European and </a:t>
            </a:r>
            <a:r>
              <a:rPr lang="en-US" altLang="en-US" sz="2000" dirty="0" err="1">
                <a:solidFill>
                  <a:schemeClr val="tx2"/>
                </a:solidFill>
              </a:rPr>
              <a:t>EMODnet</a:t>
            </a:r>
            <a:r>
              <a:rPr lang="en-US" altLang="en-US" sz="2000" dirty="0">
                <a:solidFill>
                  <a:schemeClr val="tx2"/>
                </a:solidFill>
              </a:rPr>
              <a:t> thematic portals.</a:t>
            </a:r>
          </a:p>
          <a:p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GB" altLang="en-US" sz="2000" dirty="0" smtClean="0">
                <a:solidFill>
                  <a:schemeClr val="tx2"/>
                </a:solidFill>
              </a:rPr>
              <a:t>Completion </a:t>
            </a:r>
            <a:r>
              <a:rPr lang="en-GB" altLang="en-US" sz="2000" dirty="0">
                <a:solidFill>
                  <a:schemeClr val="tx2"/>
                </a:solidFill>
              </a:rPr>
              <a:t>of the submission form (ISO19115 – INSPIRE compliant model) has been split in 2 parts: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GB" altLang="en-US" sz="2000" b="1" dirty="0">
                <a:solidFill>
                  <a:schemeClr val="tx2"/>
                </a:solidFill>
              </a:rPr>
              <a:t>Part 1 submission form</a:t>
            </a:r>
            <a:r>
              <a:rPr lang="en-GB" altLang="en-US" sz="2000" dirty="0">
                <a:solidFill>
                  <a:schemeClr val="tx2"/>
                </a:solidFill>
              </a:rPr>
              <a:t>: a number of key fields to be completed by the Data Submitter, including uploading of a zip file with the datasets and related documentation;  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GB" altLang="en-US" sz="2000" b="1" dirty="0">
                <a:solidFill>
                  <a:schemeClr val="tx2"/>
                </a:solidFill>
              </a:rPr>
              <a:t>Part 2 submission form</a:t>
            </a:r>
            <a:r>
              <a:rPr lang="en-GB" altLang="en-US" sz="2000" dirty="0">
                <a:solidFill>
                  <a:schemeClr val="tx2"/>
                </a:solidFill>
              </a:rPr>
              <a:t>: review of the received datasets package and part I metadata, and </a:t>
            </a:r>
            <a:r>
              <a:rPr lang="en-GB" altLang="en-US" sz="2000" dirty="0" smtClean="0">
                <a:solidFill>
                  <a:schemeClr val="tx2"/>
                </a:solidFill>
              </a:rPr>
              <a:t>completion </a:t>
            </a:r>
            <a:r>
              <a:rPr lang="en-GB" altLang="en-US" sz="2000" dirty="0">
                <a:solidFill>
                  <a:schemeClr val="tx2"/>
                </a:solidFill>
              </a:rPr>
              <a:t>of </a:t>
            </a:r>
            <a:r>
              <a:rPr lang="en-GB" altLang="en-US" sz="2000" dirty="0" smtClean="0">
                <a:solidFill>
                  <a:schemeClr val="tx2"/>
                </a:solidFill>
              </a:rPr>
              <a:t>additional </a:t>
            </a:r>
            <a:r>
              <a:rPr lang="en-GB" altLang="en-US" sz="2000" dirty="0">
                <a:solidFill>
                  <a:schemeClr val="tx2"/>
                </a:solidFill>
              </a:rPr>
              <a:t>metadata </a:t>
            </a:r>
            <a:r>
              <a:rPr lang="en-GB" altLang="en-US" sz="2000" dirty="0" smtClean="0">
                <a:solidFill>
                  <a:schemeClr val="tx2"/>
                </a:solidFill>
              </a:rPr>
              <a:t>by </a:t>
            </a:r>
            <a:r>
              <a:rPr lang="en-GB" altLang="en-US" sz="2000" dirty="0">
                <a:solidFill>
                  <a:schemeClr val="tx2"/>
                </a:solidFill>
              </a:rPr>
              <a:t>the </a:t>
            </a:r>
            <a:r>
              <a:rPr lang="en-GB" altLang="en-US" sz="2000" dirty="0" smtClean="0">
                <a:solidFill>
                  <a:schemeClr val="tx2"/>
                </a:solidFill>
              </a:rPr>
              <a:t>assigned Data </a:t>
            </a:r>
            <a:r>
              <a:rPr lang="en-GB" altLang="en-US" sz="2000" dirty="0">
                <a:solidFill>
                  <a:schemeClr val="tx2"/>
                </a:solidFill>
              </a:rPr>
              <a:t>Centre.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96272" cy="576064"/>
          </a:xfrm>
        </p:spPr>
        <p:txBody>
          <a:bodyPr/>
          <a:lstStyle/>
          <a:p>
            <a:r>
              <a:rPr lang="en-GB" dirty="0" smtClean="0"/>
              <a:t>Set-up of Data Submission workflow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Data Submission Workflow </a:t>
            </a:r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7140"/>
            <a:ext cx="7158474" cy="498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116" y="5373216"/>
            <a:ext cx="1516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Open Sans"/>
              </a:rPr>
              <a:t>Phase I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Open Sans"/>
              </a:rPr>
              <a:t>workflow</a:t>
            </a:r>
            <a:endParaRPr lang="en-US" sz="2400" b="1" dirty="0">
              <a:solidFill>
                <a:schemeClr val="tx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7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Operational Ingestion portal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7116" y="5373216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Open Sans"/>
              </a:rPr>
              <a:t>Homepage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Open Sans"/>
              </a:rPr>
              <a:t>portal</a:t>
            </a:r>
            <a:endParaRPr lang="en-US" sz="2400" b="1" dirty="0">
              <a:solidFill>
                <a:schemeClr val="tx2"/>
              </a:solidFill>
              <a:latin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1467"/>
            <a:ext cx="6791294" cy="52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 smtClean="0"/>
              <a:t>Data Submission service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365557"/>
            <a:ext cx="1853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Landing page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Submission</a:t>
            </a:r>
            <a:endParaRPr lang="en-US" sz="2000" b="1" dirty="0">
              <a:solidFill>
                <a:schemeClr val="tx2"/>
              </a:solidFill>
              <a:latin typeface="Open Sans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6872800" cy="511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/>
              <a:t>Data Submission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365557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Dashboard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Submission</a:t>
            </a:r>
            <a:endParaRPr lang="en-US" sz="2000" b="1" dirty="0">
              <a:solidFill>
                <a:schemeClr val="tx2"/>
              </a:solidFill>
              <a:latin typeface="Open Sans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73592"/>
            <a:ext cx="6802907" cy="50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436231" cy="576064"/>
          </a:xfrm>
        </p:spPr>
        <p:txBody>
          <a:bodyPr/>
          <a:lstStyle/>
          <a:p>
            <a:r>
              <a:rPr lang="en-GB" dirty="0"/>
              <a:t>Data Submission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365557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Submission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Open Sans"/>
              </a:rPr>
              <a:t>form</a:t>
            </a:r>
            <a:endParaRPr lang="en-US" sz="2000" b="1" dirty="0">
              <a:solidFill>
                <a:schemeClr val="tx2"/>
              </a:solidFill>
              <a:latin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653355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odnet_ppt_04082017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1" id="{EB6FF0D0-0D77-9146-BAB3-187392A38113}" vid="{5DEAB2C8-87BF-F149-A69F-30D4C9504F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Emodnet_ppt_04082017</Template>
  <TotalTime>320</TotalTime>
  <Words>870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Alte DIN 1451 Mittelschrift gepraegt</vt:lpstr>
      <vt:lpstr>Arial</vt:lpstr>
      <vt:lpstr>Calibri</vt:lpstr>
      <vt:lpstr>DIN Next LT Pro</vt:lpstr>
      <vt:lpstr>Open Sans</vt:lpstr>
      <vt:lpstr>Emodnet_ppt_04082017</vt:lpstr>
      <vt:lpstr>Progress EMODnet Ingestion</vt:lpstr>
      <vt:lpstr>Aims </vt:lpstr>
      <vt:lpstr>Development of portal and range of services </vt:lpstr>
      <vt:lpstr>Set-up of Data Submission workflow </vt:lpstr>
      <vt:lpstr>Data Submission Workflow </vt:lpstr>
      <vt:lpstr>Operational Ingestion portal </vt:lpstr>
      <vt:lpstr>Data Submission service</vt:lpstr>
      <vt:lpstr>Data Submission service</vt:lpstr>
      <vt:lpstr>Data Submission service</vt:lpstr>
      <vt:lpstr>Status of other planned services </vt:lpstr>
      <vt:lpstr>Summary Records service preview Preparatory activities in 1st year </vt:lpstr>
      <vt:lpstr>Data Wanted service preview activities in 1st year </vt:lpstr>
      <vt:lpstr>Pathways and tuning with thematic lots</vt:lpstr>
      <vt:lpstr>Marketing and outreach activities</vt:lpstr>
      <vt:lpstr>Inventory of potentials and follow-up</vt:lpstr>
      <vt:lpstr>Status of submissions</vt:lpstr>
      <vt:lpstr>Conclusions</vt:lpstr>
      <vt:lpstr>Input needed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Belen Martin Miguez</dc:creator>
  <cp:lastModifiedBy>Windows User</cp:lastModifiedBy>
  <cp:revision>23</cp:revision>
  <dcterms:created xsi:type="dcterms:W3CDTF">2017-08-28T10:02:27Z</dcterms:created>
  <dcterms:modified xsi:type="dcterms:W3CDTF">2017-09-12T09:52:36Z</dcterms:modified>
</cp:coreProperties>
</file>